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8"/>
  </p:notesMasterIdLst>
  <p:sldIdLst>
    <p:sldId id="792" r:id="rId2"/>
    <p:sldId id="582" r:id="rId3"/>
    <p:sldId id="525" r:id="rId4"/>
    <p:sldId id="519" r:id="rId5"/>
    <p:sldId id="793" r:id="rId6"/>
    <p:sldId id="297" r:id="rId7"/>
    <p:sldId id="589" r:id="rId8"/>
    <p:sldId id="591" r:id="rId9"/>
    <p:sldId id="302" r:id="rId10"/>
    <p:sldId id="592" r:id="rId11"/>
    <p:sldId id="596" r:id="rId12"/>
    <p:sldId id="600" r:id="rId13"/>
    <p:sldId id="590" r:id="rId14"/>
    <p:sldId id="583" r:id="rId15"/>
    <p:sldId id="526" r:id="rId16"/>
    <p:sldId id="267" r:id="rId17"/>
    <p:sldId id="599" r:id="rId18"/>
    <p:sldId id="601" r:id="rId19"/>
    <p:sldId id="794" r:id="rId20"/>
    <p:sldId id="584" r:id="rId21"/>
    <p:sldId id="595" r:id="rId22"/>
    <p:sldId id="795" r:id="rId23"/>
    <p:sldId id="602" r:id="rId24"/>
    <p:sldId id="604" r:id="rId25"/>
    <p:sldId id="605" r:id="rId26"/>
    <p:sldId id="606" r:id="rId27"/>
    <p:sldId id="607" r:id="rId28"/>
    <p:sldId id="608" r:id="rId29"/>
    <p:sldId id="610" r:id="rId30"/>
    <p:sldId id="609" r:id="rId31"/>
    <p:sldId id="611" r:id="rId32"/>
    <p:sldId id="796" r:id="rId33"/>
    <p:sldId id="612" r:id="rId34"/>
    <p:sldId id="797" r:id="rId35"/>
    <p:sldId id="594" r:id="rId36"/>
    <p:sldId id="585" r:id="rId37"/>
    <p:sldId id="527" r:id="rId38"/>
    <p:sldId id="618" r:id="rId39"/>
    <p:sldId id="614" r:id="rId40"/>
    <p:sldId id="619" r:id="rId41"/>
    <p:sldId id="798" r:id="rId42"/>
    <p:sldId id="615" r:id="rId43"/>
    <p:sldId id="620" r:id="rId44"/>
    <p:sldId id="799" r:id="rId45"/>
    <p:sldId id="621" r:id="rId46"/>
    <p:sldId id="524" r:id="rId47"/>
    <p:sldId id="517" r:id="rId48"/>
    <p:sldId id="518" r:id="rId49"/>
    <p:sldId id="778" r:id="rId50"/>
    <p:sldId id="613" r:id="rId51"/>
    <p:sldId id="586" r:id="rId52"/>
    <p:sldId id="300" r:id="rId53"/>
    <p:sldId id="528" r:id="rId54"/>
    <p:sldId id="597" r:id="rId55"/>
    <p:sldId id="520" r:id="rId56"/>
    <p:sldId id="271" r:id="rId57"/>
  </p:sldIdLst>
  <p:sldSz cx="18288000" cy="10287000"/>
  <p:notesSz cx="6858000" cy="9144000"/>
  <p:embeddedFontLst>
    <p:embeddedFont>
      <p:font typeface="Atkinson Hyperlegible" pitchFamily="2" charset="0"/>
      <p:regular r:id="rId59"/>
      <p:bold r:id="rId60"/>
      <p:italic r:id="rId61"/>
      <p:boldItalic r:id="rId62"/>
    </p:embeddedFont>
    <p:embeddedFont>
      <p:font typeface="Calibri" panose="020F0502020204030204" pitchFamily="34" charset="0"/>
      <p:regular r:id="rId63"/>
      <p:bold r:id="rId64"/>
      <p:italic r:id="rId65"/>
      <p:bold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E4D8B5-67D9-4A5B-AE53-1B671A61434C}" v="1142" dt="2024-02-01T20:18:39.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3799" autoAdjust="0"/>
  </p:normalViewPr>
  <p:slideViewPr>
    <p:cSldViewPr>
      <p:cViewPr varScale="1">
        <p:scale>
          <a:sx n="68" d="100"/>
          <a:sy n="68" d="100"/>
        </p:scale>
        <p:origin x="1000"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99" d="250"/>
        <a:sy n="199" d="25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1F0A2-DA78-4102-B1DF-D429C081E84F}" type="datetimeFigureOut">
              <a:rPr lang="en-US" smtClean="0"/>
              <a:t>6/11/24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F2521E-5E69-4277-BD03-C4EBE4CBBFEC}" type="slidenum">
              <a:rPr lang="en-US" smtClean="0"/>
              <a:t>‹#›</a:t>
            </a:fld>
            <a:endParaRPr lang="en-US"/>
          </a:p>
        </p:txBody>
      </p:sp>
    </p:spTree>
    <p:extLst>
      <p:ext uri="{BB962C8B-B14F-4D97-AF65-F5344CB8AC3E}">
        <p14:creationId xmlns:p14="http://schemas.microsoft.com/office/powerpoint/2010/main" val="507212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16</a:t>
            </a:fld>
            <a:endParaRPr lang="en-US"/>
          </a:p>
        </p:txBody>
      </p:sp>
    </p:spTree>
    <p:extLst>
      <p:ext uri="{BB962C8B-B14F-4D97-AF65-F5344CB8AC3E}">
        <p14:creationId xmlns:p14="http://schemas.microsoft.com/office/powerpoint/2010/main" val="3754769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28</a:t>
            </a:fld>
            <a:endParaRPr lang="en-US"/>
          </a:p>
        </p:txBody>
      </p:sp>
    </p:spTree>
    <p:extLst>
      <p:ext uri="{BB962C8B-B14F-4D97-AF65-F5344CB8AC3E}">
        <p14:creationId xmlns:p14="http://schemas.microsoft.com/office/powerpoint/2010/main" val="1381941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29</a:t>
            </a:fld>
            <a:endParaRPr lang="en-US"/>
          </a:p>
        </p:txBody>
      </p:sp>
    </p:spTree>
    <p:extLst>
      <p:ext uri="{BB962C8B-B14F-4D97-AF65-F5344CB8AC3E}">
        <p14:creationId xmlns:p14="http://schemas.microsoft.com/office/powerpoint/2010/main" val="32477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30</a:t>
            </a:fld>
            <a:endParaRPr lang="en-US"/>
          </a:p>
        </p:txBody>
      </p:sp>
    </p:spTree>
    <p:extLst>
      <p:ext uri="{BB962C8B-B14F-4D97-AF65-F5344CB8AC3E}">
        <p14:creationId xmlns:p14="http://schemas.microsoft.com/office/powerpoint/2010/main" val="1174225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31</a:t>
            </a:fld>
            <a:endParaRPr lang="en-US"/>
          </a:p>
        </p:txBody>
      </p:sp>
    </p:spTree>
    <p:extLst>
      <p:ext uri="{BB962C8B-B14F-4D97-AF65-F5344CB8AC3E}">
        <p14:creationId xmlns:p14="http://schemas.microsoft.com/office/powerpoint/2010/main" val="2517960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32</a:t>
            </a:fld>
            <a:endParaRPr lang="en-US"/>
          </a:p>
        </p:txBody>
      </p:sp>
    </p:spTree>
    <p:extLst>
      <p:ext uri="{BB962C8B-B14F-4D97-AF65-F5344CB8AC3E}">
        <p14:creationId xmlns:p14="http://schemas.microsoft.com/office/powerpoint/2010/main" val="1142418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33</a:t>
            </a:fld>
            <a:endParaRPr lang="en-US"/>
          </a:p>
        </p:txBody>
      </p:sp>
    </p:spTree>
    <p:extLst>
      <p:ext uri="{BB962C8B-B14F-4D97-AF65-F5344CB8AC3E}">
        <p14:creationId xmlns:p14="http://schemas.microsoft.com/office/powerpoint/2010/main" val="3213908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34</a:t>
            </a:fld>
            <a:endParaRPr lang="en-US"/>
          </a:p>
        </p:txBody>
      </p:sp>
    </p:spTree>
    <p:extLst>
      <p:ext uri="{BB962C8B-B14F-4D97-AF65-F5344CB8AC3E}">
        <p14:creationId xmlns:p14="http://schemas.microsoft.com/office/powerpoint/2010/main" val="1012806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17</a:t>
            </a:fld>
            <a:endParaRPr lang="en-US"/>
          </a:p>
        </p:txBody>
      </p:sp>
    </p:spTree>
    <p:extLst>
      <p:ext uri="{BB962C8B-B14F-4D97-AF65-F5344CB8AC3E}">
        <p14:creationId xmlns:p14="http://schemas.microsoft.com/office/powerpoint/2010/main" val="1450223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18</a:t>
            </a:fld>
            <a:endParaRPr lang="en-US"/>
          </a:p>
        </p:txBody>
      </p:sp>
    </p:spTree>
    <p:extLst>
      <p:ext uri="{BB962C8B-B14F-4D97-AF65-F5344CB8AC3E}">
        <p14:creationId xmlns:p14="http://schemas.microsoft.com/office/powerpoint/2010/main" val="107350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22</a:t>
            </a:fld>
            <a:endParaRPr lang="en-US"/>
          </a:p>
        </p:txBody>
      </p:sp>
    </p:spTree>
    <p:extLst>
      <p:ext uri="{BB962C8B-B14F-4D97-AF65-F5344CB8AC3E}">
        <p14:creationId xmlns:p14="http://schemas.microsoft.com/office/powerpoint/2010/main" val="2849385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23</a:t>
            </a:fld>
            <a:endParaRPr lang="en-US"/>
          </a:p>
        </p:txBody>
      </p:sp>
    </p:spTree>
    <p:extLst>
      <p:ext uri="{BB962C8B-B14F-4D97-AF65-F5344CB8AC3E}">
        <p14:creationId xmlns:p14="http://schemas.microsoft.com/office/powerpoint/2010/main" val="2683555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24</a:t>
            </a:fld>
            <a:endParaRPr lang="en-US"/>
          </a:p>
        </p:txBody>
      </p:sp>
    </p:spTree>
    <p:extLst>
      <p:ext uri="{BB962C8B-B14F-4D97-AF65-F5344CB8AC3E}">
        <p14:creationId xmlns:p14="http://schemas.microsoft.com/office/powerpoint/2010/main" val="3777387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25</a:t>
            </a:fld>
            <a:endParaRPr lang="en-US"/>
          </a:p>
        </p:txBody>
      </p:sp>
    </p:spTree>
    <p:extLst>
      <p:ext uri="{BB962C8B-B14F-4D97-AF65-F5344CB8AC3E}">
        <p14:creationId xmlns:p14="http://schemas.microsoft.com/office/powerpoint/2010/main" val="1379288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26</a:t>
            </a:fld>
            <a:endParaRPr lang="en-US"/>
          </a:p>
        </p:txBody>
      </p:sp>
    </p:spTree>
    <p:extLst>
      <p:ext uri="{BB962C8B-B14F-4D97-AF65-F5344CB8AC3E}">
        <p14:creationId xmlns:p14="http://schemas.microsoft.com/office/powerpoint/2010/main" val="2621558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F2521E-5E69-4277-BD03-C4EBE4CBBFEC}" type="slidenum">
              <a:rPr lang="en-US" smtClean="0"/>
              <a:t>27</a:t>
            </a:fld>
            <a:endParaRPr lang="en-US"/>
          </a:p>
        </p:txBody>
      </p:sp>
    </p:spTree>
    <p:extLst>
      <p:ext uri="{BB962C8B-B14F-4D97-AF65-F5344CB8AC3E}">
        <p14:creationId xmlns:p14="http://schemas.microsoft.com/office/powerpoint/2010/main" val="1744444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hyperlink" Target="http://www.dhis2.org/"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amass.website/"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hyperlink" Target="http://www.dhis2.org/" TargetMode="External"/><Relationship Id="rId4" Type="http://schemas.openxmlformats.org/officeDocument/2006/relationships/image" Target="../media/image6.svg"/></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sv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64.png"/></Relationships>
</file>

<file path=ppt/slides/_rels/slide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sv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32614" y="837480"/>
            <a:ext cx="17474387" cy="1107996"/>
          </a:xfrm>
          <a:prstGeom prst="rect">
            <a:avLst/>
          </a:prstGeom>
        </p:spPr>
        <p:txBody>
          <a:bodyPr wrap="square" lIns="0" tIns="0" rIns="0" bIns="0" rtlCol="0" anchor="ctr" anchorCtr="1">
            <a:spAutoFit/>
          </a:bodyPr>
          <a:lstStyle/>
          <a:p>
            <a:pPr algn="ctr"/>
            <a:r>
              <a:rPr lang="en-US" sz="7200" spc="-63" dirty="0">
                <a:solidFill>
                  <a:srgbClr val="0B3A7F"/>
                </a:solidFill>
                <a:latin typeface="Atkinson Hyperlegible" pitchFamily="2" charset="0"/>
                <a:ea typeface="Tahoma" panose="020B0604030504040204" pitchFamily="34" charset="0"/>
                <a:cs typeface="Tahoma" panose="020B0604030504040204" pitchFamily="34" charset="0"/>
              </a:rPr>
              <a:t>WHONET Training Course</a:t>
            </a:r>
          </a:p>
        </p:txBody>
      </p:sp>
      <p:sp>
        <p:nvSpPr>
          <p:cNvPr id="6" name="TextBox 6"/>
          <p:cNvSpPr txBox="1"/>
          <p:nvPr/>
        </p:nvSpPr>
        <p:spPr>
          <a:xfrm>
            <a:off x="6897560" y="6102847"/>
            <a:ext cx="10780274" cy="3231654"/>
          </a:xfrm>
          <a:prstGeom prst="rect">
            <a:avLst/>
          </a:prstGeom>
        </p:spPr>
        <p:txBody>
          <a:bodyPr wrap="square" lIns="0" tIns="0" rIns="0" bIns="0" rtlCol="0" anchor="t">
            <a:spAutoFit/>
          </a:bodyPr>
          <a:lstStyle/>
          <a:p>
            <a:r>
              <a:rPr lang="en-US" sz="4200" spc="-53" dirty="0">
                <a:solidFill>
                  <a:srgbClr val="000066"/>
                </a:solidFill>
                <a:latin typeface="Atkinson Hyperlegible" pitchFamily="2" charset="0"/>
                <a:ea typeface="Tahoma" panose="020B0604030504040204" pitchFamily="34" charset="0"/>
                <a:cs typeface="Tahoma" panose="020B0604030504040204" pitchFamily="34" charset="0"/>
              </a:rPr>
              <a:t>Division of Infectious Diseases, Brigham and Women’s Hospital, Boston, United States</a:t>
            </a:r>
          </a:p>
          <a:p>
            <a:endParaRPr lang="en-US" sz="4200" spc="-53" dirty="0">
              <a:solidFill>
                <a:srgbClr val="000066"/>
              </a:solidFill>
              <a:latin typeface="Atkinson Hyperlegible" pitchFamily="2" charset="0"/>
              <a:ea typeface="Tahoma" panose="020B0604030504040204" pitchFamily="34" charset="0"/>
              <a:cs typeface="Tahoma" panose="020B0604030504040204" pitchFamily="34" charset="0"/>
            </a:endParaRPr>
          </a:p>
          <a:p>
            <a:r>
              <a:rPr lang="en-US" sz="4200" spc="-53" dirty="0">
                <a:solidFill>
                  <a:srgbClr val="000066"/>
                </a:solidFill>
                <a:latin typeface="Atkinson Hyperlegible" pitchFamily="2" charset="0"/>
                <a:ea typeface="Tahoma" panose="020B0604030504040204" pitchFamily="34" charset="0"/>
                <a:cs typeface="Tahoma" panose="020B0604030504040204" pitchFamily="34" charset="0"/>
              </a:rPr>
              <a:t>WHO Collaborating Centre for Surveillance of Antimicrobial Resistance</a:t>
            </a:r>
          </a:p>
        </p:txBody>
      </p:sp>
      <p:sp>
        <p:nvSpPr>
          <p:cNvPr id="3" name="Freeform 3">
            <a:extLst>
              <a:ext uri="{FF2B5EF4-FFF2-40B4-BE49-F238E27FC236}">
                <a16:creationId xmlns:a16="http://schemas.microsoft.com/office/drawing/2014/main" id="{A246DEFD-DE56-8073-5C93-886D22949D84}"/>
              </a:ext>
            </a:extLst>
          </p:cNvPr>
          <p:cNvSpPr/>
          <p:nvPr/>
        </p:nvSpPr>
        <p:spPr>
          <a:xfrm>
            <a:off x="3092510" y="6413693"/>
            <a:ext cx="3042006" cy="2834832"/>
          </a:xfrm>
          <a:custGeom>
            <a:avLst/>
            <a:gdLst/>
            <a:ahLst/>
            <a:cxnLst/>
            <a:rect l="l" t="t" r="r" b="b"/>
            <a:pathLst>
              <a:path w="6320158" h="6320158">
                <a:moveTo>
                  <a:pt x="0" y="0"/>
                </a:moveTo>
                <a:lnTo>
                  <a:pt x="6320158" y="0"/>
                </a:lnTo>
                <a:lnTo>
                  <a:pt x="6320158" y="6320158"/>
                </a:lnTo>
                <a:lnTo>
                  <a:pt x="0" y="6320158"/>
                </a:lnTo>
                <a:lnTo>
                  <a:pt x="0" y="0"/>
                </a:lnTo>
                <a:close/>
              </a:path>
            </a:pathLst>
          </a:custGeom>
          <a:blipFill>
            <a:blip r:embed="rId2"/>
            <a:stretch>
              <a:fillRect/>
            </a:stretch>
          </a:blipFill>
        </p:spPr>
        <p:txBody>
          <a:bodyPr/>
          <a:lstStyle/>
          <a:p>
            <a:endParaRPr lang="en-US">
              <a:latin typeface="Atkinson Hyperlegible" pitchFamily="2" charset="0"/>
            </a:endParaRPr>
          </a:p>
        </p:txBody>
      </p:sp>
      <p:pic>
        <p:nvPicPr>
          <p:cNvPr id="1026" name="Picture 2" descr="Brigham and Women's Hospital - Wikipedia">
            <a:extLst>
              <a:ext uri="{FF2B5EF4-FFF2-40B4-BE49-F238E27FC236}">
                <a16:creationId xmlns:a16="http://schemas.microsoft.com/office/drawing/2014/main" id="{9516188E-271B-41ED-3173-20A2A2B0C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39" y="6515100"/>
            <a:ext cx="2238261" cy="26147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5">
            <a:extLst>
              <a:ext uri="{FF2B5EF4-FFF2-40B4-BE49-F238E27FC236}">
                <a16:creationId xmlns:a16="http://schemas.microsoft.com/office/drawing/2014/main" id="{43599856-63A9-54DF-6E04-5B41A2DC7709}"/>
              </a:ext>
            </a:extLst>
          </p:cNvPr>
          <p:cNvSpPr txBox="1"/>
          <p:nvPr/>
        </p:nvSpPr>
        <p:spPr>
          <a:xfrm>
            <a:off x="966016" y="2400301"/>
            <a:ext cx="16562765" cy="984757"/>
          </a:xfrm>
          <a:prstGeom prst="rect">
            <a:avLst/>
          </a:prstGeom>
        </p:spPr>
        <p:txBody>
          <a:bodyPr wrap="square" lIns="0" tIns="0" rIns="0" bIns="0" rtlCol="0" anchor="ctr" anchorCtr="1">
            <a:spAutoFit/>
          </a:bodyPr>
          <a:lstStyle/>
          <a:p>
            <a:pPr algn="ctr"/>
            <a:r>
              <a:rPr lang="en-US" sz="6399" spc="-63" dirty="0">
                <a:solidFill>
                  <a:srgbClr val="0B3A7F"/>
                </a:solidFill>
                <a:latin typeface="Atkinson Hyperlegible" pitchFamily="2" charset="0"/>
                <a:ea typeface="Tahoma" panose="020B0604030504040204" pitchFamily="34" charset="0"/>
                <a:cs typeface="Tahoma" panose="020B0604030504040204" pitchFamily="34" charset="0"/>
              </a:rPr>
              <a:t>Module 6 – Quick analysis reports</a:t>
            </a:r>
          </a:p>
        </p:txBody>
      </p:sp>
    </p:spTree>
    <p:extLst>
      <p:ext uri="{BB962C8B-B14F-4D97-AF65-F5344CB8AC3E}">
        <p14:creationId xmlns:p14="http://schemas.microsoft.com/office/powerpoint/2010/main" val="3619241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72CD55-F625-A975-D215-FE41A3A186F4}"/>
              </a:ext>
            </a:extLst>
          </p:cNvPr>
          <p:cNvPicPr>
            <a:picLocks noChangeAspect="1"/>
          </p:cNvPicPr>
          <p:nvPr/>
        </p:nvPicPr>
        <p:blipFill>
          <a:blip r:embed="rId2"/>
          <a:stretch>
            <a:fillRect/>
          </a:stretch>
        </p:blipFill>
        <p:spPr>
          <a:xfrm>
            <a:off x="765045" y="1562100"/>
            <a:ext cx="11049000" cy="7810500"/>
          </a:xfrm>
          <a:prstGeom prst="rect">
            <a:avLst/>
          </a:prstGeom>
        </p:spPr>
      </p:pic>
      <p:grpSp>
        <p:nvGrpSpPr>
          <p:cNvPr id="3" name="Group 2">
            <a:extLst>
              <a:ext uri="{FF2B5EF4-FFF2-40B4-BE49-F238E27FC236}">
                <a16:creationId xmlns:a16="http://schemas.microsoft.com/office/drawing/2014/main" id="{B2640FCF-5F05-8B93-05F0-A77EBA86CC88}"/>
              </a:ext>
            </a:extLst>
          </p:cNvPr>
          <p:cNvGrpSpPr/>
          <p:nvPr/>
        </p:nvGrpSpPr>
        <p:grpSpPr>
          <a:xfrm>
            <a:off x="146542" y="146542"/>
            <a:ext cx="882158" cy="882158"/>
            <a:chOff x="146542" y="146542"/>
            <a:chExt cx="882158" cy="882158"/>
          </a:xfrm>
        </p:grpSpPr>
        <p:sp>
          <p:nvSpPr>
            <p:cNvPr id="4" name="Freeform 11">
              <a:extLst>
                <a:ext uri="{FF2B5EF4-FFF2-40B4-BE49-F238E27FC236}">
                  <a16:creationId xmlns:a16="http://schemas.microsoft.com/office/drawing/2014/main" id="{6A299797-6C9F-F152-1D90-27F98E26C526}"/>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5" name="TextBox 12">
              <a:extLst>
                <a:ext uri="{FF2B5EF4-FFF2-40B4-BE49-F238E27FC236}">
                  <a16:creationId xmlns:a16="http://schemas.microsoft.com/office/drawing/2014/main" id="{C81BEFB4-14A9-A399-8AEF-6FA0B848A4E1}"/>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6" name="TextBox 2">
            <a:extLst>
              <a:ext uri="{FF2B5EF4-FFF2-40B4-BE49-F238E27FC236}">
                <a16:creationId xmlns:a16="http://schemas.microsoft.com/office/drawing/2014/main" id="{E4A27FD6-ABA0-B9E9-D2B8-F43F25D1979B}"/>
              </a:ext>
            </a:extLst>
          </p:cNvPr>
          <p:cNvSpPr txBox="1"/>
          <p:nvPr/>
        </p:nvSpPr>
        <p:spPr>
          <a:xfrm>
            <a:off x="1568882"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The data file is selected</a:t>
            </a:r>
          </a:p>
        </p:txBody>
      </p:sp>
      <p:sp>
        <p:nvSpPr>
          <p:cNvPr id="2" name="Rectangle: Rounded Corners 1">
            <a:extLst>
              <a:ext uri="{FF2B5EF4-FFF2-40B4-BE49-F238E27FC236}">
                <a16:creationId xmlns:a16="http://schemas.microsoft.com/office/drawing/2014/main" id="{5647D37B-ACF0-D091-BBC2-3AEAA6AA27F9}"/>
              </a:ext>
            </a:extLst>
          </p:cNvPr>
          <p:cNvSpPr/>
          <p:nvPr/>
        </p:nvSpPr>
        <p:spPr>
          <a:xfrm>
            <a:off x="838200" y="7048500"/>
            <a:ext cx="2011680"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3215945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66E2D3-3B49-BE2E-BF1F-B9966F7281B1}"/>
              </a:ext>
            </a:extLst>
          </p:cNvPr>
          <p:cNvPicPr>
            <a:picLocks noChangeAspect="1"/>
          </p:cNvPicPr>
          <p:nvPr/>
        </p:nvPicPr>
        <p:blipFill>
          <a:blip r:embed="rId2"/>
          <a:stretch>
            <a:fillRect/>
          </a:stretch>
        </p:blipFill>
        <p:spPr>
          <a:xfrm>
            <a:off x="304800" y="1562100"/>
            <a:ext cx="11049000" cy="7810500"/>
          </a:xfrm>
          <a:prstGeom prst="rect">
            <a:avLst/>
          </a:prstGeom>
        </p:spPr>
      </p:pic>
      <p:sp>
        <p:nvSpPr>
          <p:cNvPr id="8" name="Content Placeholder 2">
            <a:extLst>
              <a:ext uri="{FF2B5EF4-FFF2-40B4-BE49-F238E27FC236}">
                <a16:creationId xmlns:a16="http://schemas.microsoft.com/office/drawing/2014/main" id="{A5B01377-F6B1-0468-9137-560A807D3979}"/>
              </a:ext>
            </a:extLst>
          </p:cNvPr>
          <p:cNvSpPr>
            <a:spLocks noGrp="1"/>
          </p:cNvSpPr>
          <p:nvPr>
            <p:ph idx="1"/>
          </p:nvPr>
        </p:nvSpPr>
        <p:spPr>
          <a:xfrm>
            <a:off x="11491735" y="1993404"/>
            <a:ext cx="5272265" cy="5953176"/>
          </a:xfrm>
        </p:spPr>
        <p:txBody>
          <a:bodyPr>
            <a:normAutofit/>
          </a:bodyPr>
          <a:lstStyle/>
          <a:p>
            <a:r>
              <a:rPr lang="en-US" sz="3000" dirty="0">
                <a:latin typeface="Atkinson Hyperlegible" pitchFamily="2" charset="0"/>
              </a:rPr>
              <a:t>The specific output options will depend on which report you choose.</a:t>
            </a:r>
          </a:p>
          <a:p>
            <a:r>
              <a:rPr lang="en-US" sz="3000" dirty="0">
                <a:latin typeface="Atkinson Hyperlegible" pitchFamily="2" charset="0"/>
              </a:rPr>
              <a:t>Some reports were developed for the screen and Excel, while other reports were developed for Word, PDF, or DHIS2.</a:t>
            </a:r>
            <a:endParaRPr lang="en-US" sz="2600" dirty="0">
              <a:latin typeface="Atkinson Hyperlegible" pitchFamily="2" charset="0"/>
            </a:endParaRPr>
          </a:p>
        </p:txBody>
      </p:sp>
      <p:grpSp>
        <p:nvGrpSpPr>
          <p:cNvPr id="3" name="Group 2">
            <a:extLst>
              <a:ext uri="{FF2B5EF4-FFF2-40B4-BE49-F238E27FC236}">
                <a16:creationId xmlns:a16="http://schemas.microsoft.com/office/drawing/2014/main" id="{B2640FCF-5F05-8B93-05F0-A77EBA86CC88}"/>
              </a:ext>
            </a:extLst>
          </p:cNvPr>
          <p:cNvGrpSpPr/>
          <p:nvPr/>
        </p:nvGrpSpPr>
        <p:grpSpPr>
          <a:xfrm>
            <a:off x="146542" y="146542"/>
            <a:ext cx="882158" cy="882158"/>
            <a:chOff x="146542" y="146542"/>
            <a:chExt cx="882158" cy="882158"/>
          </a:xfrm>
        </p:grpSpPr>
        <p:sp>
          <p:nvSpPr>
            <p:cNvPr id="4" name="Freeform 11">
              <a:extLst>
                <a:ext uri="{FF2B5EF4-FFF2-40B4-BE49-F238E27FC236}">
                  <a16:creationId xmlns:a16="http://schemas.microsoft.com/office/drawing/2014/main" id="{6A299797-6C9F-F152-1D90-27F98E26C526}"/>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5" name="TextBox 12">
              <a:extLst>
                <a:ext uri="{FF2B5EF4-FFF2-40B4-BE49-F238E27FC236}">
                  <a16:creationId xmlns:a16="http://schemas.microsoft.com/office/drawing/2014/main" id="{C81BEFB4-14A9-A399-8AEF-6FA0B848A4E1}"/>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6" name="TextBox 2">
            <a:extLst>
              <a:ext uri="{FF2B5EF4-FFF2-40B4-BE49-F238E27FC236}">
                <a16:creationId xmlns:a16="http://schemas.microsoft.com/office/drawing/2014/main" id="{E4A27FD6-ABA0-B9E9-D2B8-F43F25D1979B}"/>
              </a:ext>
            </a:extLst>
          </p:cNvPr>
          <p:cNvSpPr txBox="1"/>
          <p:nvPr/>
        </p:nvSpPr>
        <p:spPr>
          <a:xfrm>
            <a:off x="1568882"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Quick analysis – Output options</a:t>
            </a:r>
          </a:p>
        </p:txBody>
      </p:sp>
      <p:sp>
        <p:nvSpPr>
          <p:cNvPr id="2" name="Rectangle: Rounded Corners 1">
            <a:extLst>
              <a:ext uri="{FF2B5EF4-FFF2-40B4-BE49-F238E27FC236}">
                <a16:creationId xmlns:a16="http://schemas.microsoft.com/office/drawing/2014/main" id="{5647D37B-ACF0-D091-BBC2-3AEAA6AA27F9}"/>
              </a:ext>
            </a:extLst>
          </p:cNvPr>
          <p:cNvSpPr/>
          <p:nvPr/>
        </p:nvSpPr>
        <p:spPr>
          <a:xfrm>
            <a:off x="5943600" y="6605153"/>
            <a:ext cx="1374005" cy="1662547"/>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0" name="Rectangle: Rounded Corners 9">
            <a:extLst>
              <a:ext uri="{FF2B5EF4-FFF2-40B4-BE49-F238E27FC236}">
                <a16:creationId xmlns:a16="http://schemas.microsoft.com/office/drawing/2014/main" id="{27D069BF-E43F-7685-A6FD-6722B196EF0E}"/>
              </a:ext>
            </a:extLst>
          </p:cNvPr>
          <p:cNvSpPr/>
          <p:nvPr/>
        </p:nvSpPr>
        <p:spPr>
          <a:xfrm>
            <a:off x="7621201" y="8779361"/>
            <a:ext cx="1828802"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3071221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AA9DA6-142E-AA8C-27D6-D8118D249C89}"/>
              </a:ext>
            </a:extLst>
          </p:cNvPr>
          <p:cNvPicPr>
            <a:picLocks noChangeAspect="1"/>
          </p:cNvPicPr>
          <p:nvPr/>
        </p:nvPicPr>
        <p:blipFill>
          <a:blip r:embed="rId2"/>
          <a:stretch>
            <a:fillRect/>
          </a:stretch>
        </p:blipFill>
        <p:spPr>
          <a:xfrm>
            <a:off x="914400" y="2476500"/>
            <a:ext cx="10080393" cy="7594618"/>
          </a:xfrm>
          <a:prstGeom prst="rect">
            <a:avLst/>
          </a:prstGeom>
        </p:spPr>
      </p:pic>
      <p:sp>
        <p:nvSpPr>
          <p:cNvPr id="8" name="Content Placeholder 2">
            <a:extLst>
              <a:ext uri="{FF2B5EF4-FFF2-40B4-BE49-F238E27FC236}">
                <a16:creationId xmlns:a16="http://schemas.microsoft.com/office/drawing/2014/main" id="{A5B01377-F6B1-0468-9137-560A807D3979}"/>
              </a:ext>
            </a:extLst>
          </p:cNvPr>
          <p:cNvSpPr>
            <a:spLocks noGrp="1"/>
          </p:cNvSpPr>
          <p:nvPr>
            <p:ph idx="1"/>
          </p:nvPr>
        </p:nvSpPr>
        <p:spPr>
          <a:xfrm>
            <a:off x="11872735" y="2628900"/>
            <a:ext cx="5272265" cy="4066099"/>
          </a:xfrm>
        </p:spPr>
        <p:txBody>
          <a:bodyPr>
            <a:normAutofit/>
          </a:bodyPr>
          <a:lstStyle/>
          <a:p>
            <a:r>
              <a:rPr lang="en-US" sz="3000" dirty="0">
                <a:latin typeface="Atkinson Hyperlegible" pitchFamily="2" charset="0"/>
              </a:rPr>
              <a:t>Review the results</a:t>
            </a:r>
          </a:p>
          <a:p>
            <a:r>
              <a:rPr lang="en-US" sz="3000" dirty="0">
                <a:latin typeface="Atkinson Hyperlegible" pitchFamily="2" charset="0"/>
              </a:rPr>
              <a:t>Choose the graphs</a:t>
            </a:r>
          </a:p>
          <a:p>
            <a:r>
              <a:rPr lang="en-US" sz="3000" dirty="0">
                <a:latin typeface="Atkinson Hyperlegible" pitchFamily="2" charset="0"/>
              </a:rPr>
              <a:t>Copy or save the results</a:t>
            </a:r>
          </a:p>
          <a:p>
            <a:r>
              <a:rPr lang="en-US" sz="3000" dirty="0">
                <a:latin typeface="Atkinson Hyperlegible" pitchFamily="2" charset="0"/>
              </a:rPr>
              <a:t>Click on “Continue” when finished to proceed with the next analysis in the report</a:t>
            </a:r>
            <a:endParaRPr lang="en-US" sz="2600" dirty="0">
              <a:latin typeface="Atkinson Hyperlegible" pitchFamily="2" charset="0"/>
            </a:endParaRPr>
          </a:p>
        </p:txBody>
      </p:sp>
      <p:grpSp>
        <p:nvGrpSpPr>
          <p:cNvPr id="3" name="Group 2">
            <a:extLst>
              <a:ext uri="{FF2B5EF4-FFF2-40B4-BE49-F238E27FC236}">
                <a16:creationId xmlns:a16="http://schemas.microsoft.com/office/drawing/2014/main" id="{B2640FCF-5F05-8B93-05F0-A77EBA86CC88}"/>
              </a:ext>
            </a:extLst>
          </p:cNvPr>
          <p:cNvGrpSpPr/>
          <p:nvPr/>
        </p:nvGrpSpPr>
        <p:grpSpPr>
          <a:xfrm>
            <a:off x="146542" y="146542"/>
            <a:ext cx="882158" cy="882158"/>
            <a:chOff x="146542" y="146542"/>
            <a:chExt cx="882158" cy="882158"/>
          </a:xfrm>
        </p:grpSpPr>
        <p:sp>
          <p:nvSpPr>
            <p:cNvPr id="4" name="Freeform 11">
              <a:extLst>
                <a:ext uri="{FF2B5EF4-FFF2-40B4-BE49-F238E27FC236}">
                  <a16:creationId xmlns:a16="http://schemas.microsoft.com/office/drawing/2014/main" id="{6A299797-6C9F-F152-1D90-27F98E26C526}"/>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5" name="TextBox 12">
              <a:extLst>
                <a:ext uri="{FF2B5EF4-FFF2-40B4-BE49-F238E27FC236}">
                  <a16:creationId xmlns:a16="http://schemas.microsoft.com/office/drawing/2014/main" id="{C81BEFB4-14A9-A399-8AEF-6FA0B848A4E1}"/>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6" name="TextBox 2">
            <a:extLst>
              <a:ext uri="{FF2B5EF4-FFF2-40B4-BE49-F238E27FC236}">
                <a16:creationId xmlns:a16="http://schemas.microsoft.com/office/drawing/2014/main" id="{E4A27FD6-ABA0-B9E9-D2B8-F43F25D1979B}"/>
              </a:ext>
            </a:extLst>
          </p:cNvPr>
          <p:cNvSpPr txBox="1"/>
          <p:nvPr/>
        </p:nvSpPr>
        <p:spPr>
          <a:xfrm>
            <a:off x="1568882" y="22717"/>
            <a:ext cx="16572576" cy="2255874"/>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Organism and antibiotic statistics</a:t>
            </a:r>
          </a:p>
          <a:p>
            <a:pPr algn="l">
              <a:lnSpc>
                <a:spcPts val="8959"/>
              </a:lnSpc>
            </a:pPr>
            <a:r>
              <a:rPr lang="en-US" sz="6399" spc="-12" dirty="0">
                <a:solidFill>
                  <a:srgbClr val="0B3A7F"/>
                </a:solidFill>
                <a:latin typeface="Atkinson Hyperlegible" pitchFamily="2" charset="0"/>
              </a:rPr>
              <a:t>Organism by laboratory</a:t>
            </a:r>
          </a:p>
        </p:txBody>
      </p:sp>
      <p:sp>
        <p:nvSpPr>
          <p:cNvPr id="10" name="Rectangle: Rounded Corners 9">
            <a:extLst>
              <a:ext uri="{FF2B5EF4-FFF2-40B4-BE49-F238E27FC236}">
                <a16:creationId xmlns:a16="http://schemas.microsoft.com/office/drawing/2014/main" id="{27D069BF-E43F-7685-A6FD-6722B196EF0E}"/>
              </a:ext>
            </a:extLst>
          </p:cNvPr>
          <p:cNvSpPr/>
          <p:nvPr/>
        </p:nvSpPr>
        <p:spPr>
          <a:xfrm>
            <a:off x="6476894" y="2988161"/>
            <a:ext cx="1511406"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236783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1467580-40D9-107F-1841-166E8D5A410D}"/>
              </a:ext>
            </a:extLst>
          </p:cNvPr>
          <p:cNvPicPr>
            <a:picLocks noChangeAspect="1"/>
          </p:cNvPicPr>
          <p:nvPr/>
        </p:nvPicPr>
        <p:blipFill>
          <a:blip r:embed="rId2"/>
          <a:stretch>
            <a:fillRect/>
          </a:stretch>
        </p:blipFill>
        <p:spPr>
          <a:xfrm>
            <a:off x="587607" y="1294175"/>
            <a:ext cx="11049000" cy="7810500"/>
          </a:xfrm>
          <a:prstGeom prst="rect">
            <a:avLst/>
          </a:prstGeom>
        </p:spPr>
      </p:pic>
      <p:sp>
        <p:nvSpPr>
          <p:cNvPr id="8" name="Content Placeholder 2">
            <a:extLst>
              <a:ext uri="{FF2B5EF4-FFF2-40B4-BE49-F238E27FC236}">
                <a16:creationId xmlns:a16="http://schemas.microsoft.com/office/drawing/2014/main" id="{A5B01377-F6B1-0468-9137-560A807D3979}"/>
              </a:ext>
            </a:extLst>
          </p:cNvPr>
          <p:cNvSpPr>
            <a:spLocks noGrp="1"/>
          </p:cNvSpPr>
          <p:nvPr>
            <p:ph idx="1"/>
          </p:nvPr>
        </p:nvSpPr>
        <p:spPr>
          <a:xfrm>
            <a:off x="11582400" y="6089603"/>
            <a:ext cx="5305980" cy="4174680"/>
          </a:xfrm>
        </p:spPr>
        <p:txBody>
          <a:bodyPr>
            <a:normAutofit/>
          </a:bodyPr>
          <a:lstStyle/>
          <a:p>
            <a:r>
              <a:rPr lang="en-US" sz="3000" dirty="0">
                <a:latin typeface="Atkinson Hyperlegible" pitchFamily="2" charset="0"/>
              </a:rPr>
              <a:t>This feature is useful if you are only interested in a subset of dates.</a:t>
            </a:r>
          </a:p>
          <a:p>
            <a:r>
              <a:rPr lang="en-US" sz="3000" dirty="0">
                <a:latin typeface="Atkinson Hyperlegible" pitchFamily="2" charset="0"/>
              </a:rPr>
              <a:t>It is also useful to filter out incorrect specimen dates such as “January 1, 1990” or “March 20, 2050”.</a:t>
            </a:r>
            <a:endParaRPr lang="en-US" sz="2600" dirty="0">
              <a:latin typeface="Atkinson Hyperlegible" pitchFamily="2" charset="0"/>
            </a:endParaRPr>
          </a:p>
        </p:txBody>
      </p:sp>
      <p:grpSp>
        <p:nvGrpSpPr>
          <p:cNvPr id="3" name="Group 2">
            <a:extLst>
              <a:ext uri="{FF2B5EF4-FFF2-40B4-BE49-F238E27FC236}">
                <a16:creationId xmlns:a16="http://schemas.microsoft.com/office/drawing/2014/main" id="{B2640FCF-5F05-8B93-05F0-A77EBA86CC88}"/>
              </a:ext>
            </a:extLst>
          </p:cNvPr>
          <p:cNvGrpSpPr/>
          <p:nvPr/>
        </p:nvGrpSpPr>
        <p:grpSpPr>
          <a:xfrm>
            <a:off x="146542" y="146542"/>
            <a:ext cx="882158" cy="882158"/>
            <a:chOff x="146542" y="146542"/>
            <a:chExt cx="882158" cy="882158"/>
          </a:xfrm>
        </p:grpSpPr>
        <p:sp>
          <p:nvSpPr>
            <p:cNvPr id="4" name="Freeform 11">
              <a:extLst>
                <a:ext uri="{FF2B5EF4-FFF2-40B4-BE49-F238E27FC236}">
                  <a16:creationId xmlns:a16="http://schemas.microsoft.com/office/drawing/2014/main" id="{6A299797-6C9F-F152-1D90-27F98E26C526}"/>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5" name="TextBox 12">
              <a:extLst>
                <a:ext uri="{FF2B5EF4-FFF2-40B4-BE49-F238E27FC236}">
                  <a16:creationId xmlns:a16="http://schemas.microsoft.com/office/drawing/2014/main" id="{C81BEFB4-14A9-A399-8AEF-6FA0B848A4E1}"/>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6" name="TextBox 2">
            <a:extLst>
              <a:ext uri="{FF2B5EF4-FFF2-40B4-BE49-F238E27FC236}">
                <a16:creationId xmlns:a16="http://schemas.microsoft.com/office/drawing/2014/main" id="{E4A27FD6-ABA0-B9E9-D2B8-F43F25D1979B}"/>
              </a:ext>
            </a:extLst>
          </p:cNvPr>
          <p:cNvSpPr txBox="1"/>
          <p:nvPr/>
        </p:nvSpPr>
        <p:spPr>
          <a:xfrm>
            <a:off x="1568882"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Including a date filter</a:t>
            </a:r>
          </a:p>
        </p:txBody>
      </p:sp>
      <p:sp>
        <p:nvSpPr>
          <p:cNvPr id="9" name="Rectangle: Rounded Corners 8">
            <a:extLst>
              <a:ext uri="{FF2B5EF4-FFF2-40B4-BE49-F238E27FC236}">
                <a16:creationId xmlns:a16="http://schemas.microsoft.com/office/drawing/2014/main" id="{118041A1-D3B1-C619-55EE-B23ADA7DCA5F}"/>
              </a:ext>
            </a:extLst>
          </p:cNvPr>
          <p:cNvSpPr/>
          <p:nvPr/>
        </p:nvSpPr>
        <p:spPr>
          <a:xfrm>
            <a:off x="2743200" y="6458299"/>
            <a:ext cx="1828800"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0" name="Rectangle: Rounded Corners 9">
            <a:extLst>
              <a:ext uri="{FF2B5EF4-FFF2-40B4-BE49-F238E27FC236}">
                <a16:creationId xmlns:a16="http://schemas.microsoft.com/office/drawing/2014/main" id="{B69654C2-0B68-8B46-9ED5-A2A83254B5EB}"/>
              </a:ext>
            </a:extLst>
          </p:cNvPr>
          <p:cNvSpPr/>
          <p:nvPr/>
        </p:nvSpPr>
        <p:spPr>
          <a:xfrm>
            <a:off x="685800" y="6839081"/>
            <a:ext cx="3239831" cy="36181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30" name="Rectangle: Rounded Corners 29">
            <a:extLst>
              <a:ext uri="{FF2B5EF4-FFF2-40B4-BE49-F238E27FC236}">
                <a16:creationId xmlns:a16="http://schemas.microsoft.com/office/drawing/2014/main" id="{2DFE292B-BD67-64AD-0059-D47A3215DDC5}"/>
              </a:ext>
            </a:extLst>
          </p:cNvPr>
          <p:cNvSpPr/>
          <p:nvPr/>
        </p:nvSpPr>
        <p:spPr>
          <a:xfrm>
            <a:off x="7848600" y="8547100"/>
            <a:ext cx="2011680"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pic>
        <p:nvPicPr>
          <p:cNvPr id="7" name="Picture 6">
            <a:extLst>
              <a:ext uri="{FF2B5EF4-FFF2-40B4-BE49-F238E27FC236}">
                <a16:creationId xmlns:a16="http://schemas.microsoft.com/office/drawing/2014/main" id="{9AF66ED5-537E-DD02-9340-0352780CDFC5}"/>
              </a:ext>
            </a:extLst>
          </p:cNvPr>
          <p:cNvPicPr>
            <a:picLocks noChangeAspect="1"/>
          </p:cNvPicPr>
          <p:nvPr/>
        </p:nvPicPr>
        <p:blipFill>
          <a:blip r:embed="rId5"/>
          <a:stretch>
            <a:fillRect/>
          </a:stretch>
        </p:blipFill>
        <p:spPr>
          <a:xfrm>
            <a:off x="12115800" y="1294175"/>
            <a:ext cx="5486400" cy="4643139"/>
          </a:xfrm>
          <a:prstGeom prst="rect">
            <a:avLst/>
          </a:prstGeom>
        </p:spPr>
      </p:pic>
      <p:sp>
        <p:nvSpPr>
          <p:cNvPr id="11" name="Rectangle: Rounded Corners 10">
            <a:extLst>
              <a:ext uri="{FF2B5EF4-FFF2-40B4-BE49-F238E27FC236}">
                <a16:creationId xmlns:a16="http://schemas.microsoft.com/office/drawing/2014/main" id="{4691054C-E4BB-8913-DA9A-025482D9906D}"/>
              </a:ext>
            </a:extLst>
          </p:cNvPr>
          <p:cNvSpPr/>
          <p:nvPr/>
        </p:nvSpPr>
        <p:spPr>
          <a:xfrm>
            <a:off x="12173910" y="2095500"/>
            <a:ext cx="5352090" cy="113554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1629923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683"/>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Module 6. Data analysis – Quick analysis</a:t>
            </a:r>
          </a:p>
        </p:txBody>
      </p:sp>
      <p:sp>
        <p:nvSpPr>
          <p:cNvPr id="3" name="TextBox 3"/>
          <p:cNvSpPr txBox="1"/>
          <p:nvPr/>
        </p:nvSpPr>
        <p:spPr>
          <a:xfrm>
            <a:off x="2209799" y="1432371"/>
            <a:ext cx="14924769" cy="837793"/>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Introduction to Quick analysis</a:t>
            </a:r>
          </a:p>
        </p:txBody>
      </p:sp>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A</a:t>
            </a:r>
          </a:p>
        </p:txBody>
      </p:sp>
      <p:sp>
        <p:nvSpPr>
          <p:cNvPr id="8" name="Freeform 8"/>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9" name="TextBox 9"/>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B</a:t>
            </a:r>
          </a:p>
        </p:txBody>
      </p:sp>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1" name="TextBox 11"/>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C</a:t>
            </a:r>
          </a:p>
        </p:txBody>
      </p:sp>
      <p:sp>
        <p:nvSpPr>
          <p:cNvPr id="12" name="Freeform 12"/>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3" name="TextBox 13"/>
          <p:cNvSpPr txBox="1"/>
          <p:nvPr/>
        </p:nvSpPr>
        <p:spPr>
          <a:xfrm>
            <a:off x="1174699" y="4681616"/>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D</a:t>
            </a:r>
          </a:p>
        </p:txBody>
      </p:sp>
      <p:sp>
        <p:nvSpPr>
          <p:cNvPr id="14" name="Freeform 14"/>
          <p:cNvSpPr/>
          <p:nvPr/>
        </p:nvSpPr>
        <p:spPr>
          <a:xfrm>
            <a:off x="928388" y="62308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5" name="TextBox 15"/>
          <p:cNvSpPr txBox="1"/>
          <p:nvPr/>
        </p:nvSpPr>
        <p:spPr>
          <a:xfrm>
            <a:off x="1168828" y="583745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E</a:t>
            </a:r>
          </a:p>
        </p:txBody>
      </p:sp>
      <p:sp>
        <p:nvSpPr>
          <p:cNvPr id="16" name="TextBox 16"/>
          <p:cNvSpPr txBox="1"/>
          <p:nvPr/>
        </p:nvSpPr>
        <p:spPr>
          <a:xfrm>
            <a:off x="2218962" y="2645778"/>
            <a:ext cx="15535637" cy="837793"/>
          </a:xfrm>
          <a:prstGeom prst="rect">
            <a:avLst/>
          </a:prstGeom>
        </p:spPr>
        <p:txBody>
          <a:bodyPr wrap="square" lIns="0" tIns="0" rIns="0" bIns="0" rtlCol="0" anchor="t">
            <a:spAutoFit/>
          </a:bodyPr>
          <a:lstStyle/>
          <a:p>
            <a:pPr algn="l">
              <a:lnSpc>
                <a:spcPts val="7068"/>
              </a:lnSpc>
            </a:pPr>
            <a:r>
              <a:rPr lang="en-US" sz="4200" b="1" spc="-8" dirty="0">
                <a:solidFill>
                  <a:srgbClr val="0B3A7F"/>
                </a:solidFill>
                <a:latin typeface="Atkinson Hyperlegible" pitchFamily="2" charset="0"/>
              </a:rPr>
              <a:t>WHONET Standard reports – Screen and Excel</a:t>
            </a:r>
          </a:p>
        </p:txBody>
      </p:sp>
      <p:sp>
        <p:nvSpPr>
          <p:cNvPr id="17" name="TextBox 17"/>
          <p:cNvSpPr txBox="1"/>
          <p:nvPr/>
        </p:nvSpPr>
        <p:spPr>
          <a:xfrm>
            <a:off x="2218963" y="3722034"/>
            <a:ext cx="11094552" cy="837793"/>
          </a:xfrm>
          <a:prstGeom prst="rect">
            <a:avLst/>
          </a:prstGeom>
        </p:spPr>
        <p:txBody>
          <a:bodyPr lIns="0" tIns="0" rIns="0" bIns="0" rtlCol="0" anchor="t">
            <a:spAutoFit/>
          </a:bodyPr>
          <a:lstStyle/>
          <a:p>
            <a:pPr>
              <a:lnSpc>
                <a:spcPts val="7068"/>
              </a:lnSpc>
            </a:pPr>
            <a:r>
              <a:rPr lang="en-US" sz="4200" spc="-8" dirty="0">
                <a:solidFill>
                  <a:srgbClr val="0B3A7F"/>
                </a:solidFill>
                <a:latin typeface="Atkinson Hyperlegible" pitchFamily="2" charset="0"/>
              </a:rPr>
              <a:t>WHONET Standard reports – Word</a:t>
            </a:r>
          </a:p>
        </p:txBody>
      </p:sp>
      <p:sp>
        <p:nvSpPr>
          <p:cNvPr id="18" name="TextBox 18"/>
          <p:cNvSpPr txBox="1"/>
          <p:nvPr/>
        </p:nvSpPr>
        <p:spPr>
          <a:xfrm>
            <a:off x="2218963" y="6086018"/>
            <a:ext cx="11094552" cy="837793"/>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DHIS2 – Brief introduction</a:t>
            </a:r>
          </a:p>
        </p:txBody>
      </p:sp>
      <p:sp>
        <p:nvSpPr>
          <p:cNvPr id="19" name="TextBox 19"/>
          <p:cNvSpPr txBox="1"/>
          <p:nvPr/>
        </p:nvSpPr>
        <p:spPr>
          <a:xfrm>
            <a:off x="2218963" y="4865034"/>
            <a:ext cx="11094552" cy="837793"/>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User-defined reports</a:t>
            </a:r>
          </a:p>
        </p:txBody>
      </p:sp>
      <p:grpSp>
        <p:nvGrpSpPr>
          <p:cNvPr id="20" name="Group 19">
            <a:extLst>
              <a:ext uri="{FF2B5EF4-FFF2-40B4-BE49-F238E27FC236}">
                <a16:creationId xmlns:a16="http://schemas.microsoft.com/office/drawing/2014/main" id="{6AC0B5AA-3E7A-1046-BF05-B0AE20F75075}"/>
              </a:ext>
            </a:extLst>
          </p:cNvPr>
          <p:cNvGrpSpPr/>
          <p:nvPr/>
        </p:nvGrpSpPr>
        <p:grpSpPr>
          <a:xfrm>
            <a:off x="146542" y="146542"/>
            <a:ext cx="882158" cy="882158"/>
            <a:chOff x="146542" y="146542"/>
            <a:chExt cx="882158" cy="882158"/>
          </a:xfrm>
        </p:grpSpPr>
        <p:sp>
          <p:nvSpPr>
            <p:cNvPr id="21" name="Freeform 11">
              <a:extLst>
                <a:ext uri="{FF2B5EF4-FFF2-40B4-BE49-F238E27FC236}">
                  <a16:creationId xmlns:a16="http://schemas.microsoft.com/office/drawing/2014/main" id="{5896AF4C-8840-AC35-29FB-1FF57347020D}"/>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22" name="TextBox 12">
              <a:extLst>
                <a:ext uri="{FF2B5EF4-FFF2-40B4-BE49-F238E27FC236}">
                  <a16:creationId xmlns:a16="http://schemas.microsoft.com/office/drawing/2014/main" id="{83FD7A7F-A75A-73A1-46AA-030FD80714C9}"/>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23" name="Freeform 14">
            <a:extLst>
              <a:ext uri="{FF2B5EF4-FFF2-40B4-BE49-F238E27FC236}">
                <a16:creationId xmlns:a16="http://schemas.microsoft.com/office/drawing/2014/main" id="{2FA2E62A-9336-9247-ED07-DD9ECA5082CE}"/>
              </a:ext>
            </a:extLst>
          </p:cNvPr>
          <p:cNvSpPr/>
          <p:nvPr/>
        </p:nvSpPr>
        <p:spPr>
          <a:xfrm>
            <a:off x="927100" y="75308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24" name="TextBox 15">
            <a:extLst>
              <a:ext uri="{FF2B5EF4-FFF2-40B4-BE49-F238E27FC236}">
                <a16:creationId xmlns:a16="http://schemas.microsoft.com/office/drawing/2014/main" id="{B2A83949-BED8-C225-1EAD-AD85E3C8FF2B}"/>
              </a:ext>
            </a:extLst>
          </p:cNvPr>
          <p:cNvSpPr txBox="1"/>
          <p:nvPr/>
        </p:nvSpPr>
        <p:spPr>
          <a:xfrm>
            <a:off x="1167540" y="71374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F</a:t>
            </a:r>
          </a:p>
        </p:txBody>
      </p:sp>
      <p:sp>
        <p:nvSpPr>
          <p:cNvPr id="25" name="TextBox 18">
            <a:extLst>
              <a:ext uri="{FF2B5EF4-FFF2-40B4-BE49-F238E27FC236}">
                <a16:creationId xmlns:a16="http://schemas.microsoft.com/office/drawing/2014/main" id="{589E047B-FC63-6F69-6C6A-ED40B97DD9C5}"/>
              </a:ext>
            </a:extLst>
          </p:cNvPr>
          <p:cNvSpPr txBox="1"/>
          <p:nvPr/>
        </p:nvSpPr>
        <p:spPr>
          <a:xfrm>
            <a:off x="2217674" y="7385964"/>
            <a:ext cx="14241525" cy="837793"/>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WHONET Automation Tool – Brief introduction</a:t>
            </a:r>
          </a:p>
        </p:txBody>
      </p:sp>
    </p:spTree>
    <p:extLst>
      <p:ext uri="{BB962C8B-B14F-4D97-AF65-F5344CB8AC3E}">
        <p14:creationId xmlns:p14="http://schemas.microsoft.com/office/powerpoint/2010/main" val="2312373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4A31A7-3518-01BF-B1CB-C21E6388D78B}"/>
              </a:ext>
            </a:extLst>
          </p:cNvPr>
          <p:cNvPicPr>
            <a:picLocks noChangeAspect="1"/>
          </p:cNvPicPr>
          <p:nvPr/>
        </p:nvPicPr>
        <p:blipFill>
          <a:blip r:embed="rId2"/>
          <a:stretch>
            <a:fillRect/>
          </a:stretch>
        </p:blipFill>
        <p:spPr>
          <a:xfrm>
            <a:off x="558604" y="2360886"/>
            <a:ext cx="10261796" cy="7254027"/>
          </a:xfrm>
          <a:prstGeom prst="rect">
            <a:avLst/>
          </a:prstGeom>
        </p:spPr>
      </p:pic>
      <p:sp>
        <p:nvSpPr>
          <p:cNvPr id="8" name="Content Placeholder 2">
            <a:extLst>
              <a:ext uri="{FF2B5EF4-FFF2-40B4-BE49-F238E27FC236}">
                <a16:creationId xmlns:a16="http://schemas.microsoft.com/office/drawing/2014/main" id="{A5B01377-F6B1-0468-9137-560A807D3979}"/>
              </a:ext>
            </a:extLst>
          </p:cNvPr>
          <p:cNvSpPr>
            <a:spLocks noGrp="1"/>
          </p:cNvSpPr>
          <p:nvPr>
            <p:ph idx="1"/>
          </p:nvPr>
        </p:nvSpPr>
        <p:spPr>
          <a:xfrm>
            <a:off x="11859340" y="2324100"/>
            <a:ext cx="5666660" cy="6883896"/>
          </a:xfrm>
        </p:spPr>
        <p:txBody>
          <a:bodyPr>
            <a:normAutofit/>
          </a:bodyPr>
          <a:lstStyle/>
          <a:p>
            <a:pPr marL="0" indent="0">
              <a:buNone/>
            </a:pPr>
            <a:r>
              <a:rPr lang="en-US" sz="3000" b="1" dirty="0">
                <a:latin typeface="Atkinson Hyperlegible" pitchFamily="2" charset="0"/>
              </a:rPr>
              <a:t>Screen and Excel</a:t>
            </a:r>
          </a:p>
          <a:p>
            <a:pPr marL="0" indent="0">
              <a:buNone/>
            </a:pPr>
            <a:r>
              <a:rPr lang="en-US" sz="3000" dirty="0">
                <a:latin typeface="Atkinson Hyperlegible" pitchFamily="2" charset="0"/>
              </a:rPr>
              <a:t>2.  Patient and sample statistics</a:t>
            </a:r>
          </a:p>
          <a:p>
            <a:pPr marL="0" indent="0">
              <a:buNone/>
            </a:pPr>
            <a:r>
              <a:rPr lang="en-US" sz="3000" dirty="0">
                <a:latin typeface="Atkinson Hyperlegible" pitchFamily="2" charset="0"/>
              </a:rPr>
              <a:t>3.  Organism and antibiotic statistics</a:t>
            </a:r>
          </a:p>
          <a:p>
            <a:pPr marL="0" indent="0">
              <a:buNone/>
            </a:pPr>
            <a:r>
              <a:rPr lang="en-US" sz="3000" dirty="0">
                <a:latin typeface="Atkinson Hyperlegible" pitchFamily="2" charset="0"/>
              </a:rPr>
              <a:t>4.  Isolate alerts</a:t>
            </a:r>
          </a:p>
          <a:p>
            <a:pPr marL="0" indent="0">
              <a:buNone/>
            </a:pPr>
            <a:endParaRPr lang="en-US" sz="3000" dirty="0">
              <a:latin typeface="Atkinson Hyperlegible" pitchFamily="2" charset="0"/>
            </a:endParaRPr>
          </a:p>
        </p:txBody>
      </p:sp>
      <p:grpSp>
        <p:nvGrpSpPr>
          <p:cNvPr id="3" name="Group 2">
            <a:extLst>
              <a:ext uri="{FF2B5EF4-FFF2-40B4-BE49-F238E27FC236}">
                <a16:creationId xmlns:a16="http://schemas.microsoft.com/office/drawing/2014/main" id="{B2640FCF-5F05-8B93-05F0-A77EBA86CC88}"/>
              </a:ext>
            </a:extLst>
          </p:cNvPr>
          <p:cNvGrpSpPr/>
          <p:nvPr/>
        </p:nvGrpSpPr>
        <p:grpSpPr>
          <a:xfrm>
            <a:off x="146542" y="146542"/>
            <a:ext cx="882158" cy="882158"/>
            <a:chOff x="146542" y="146542"/>
            <a:chExt cx="882158" cy="882158"/>
          </a:xfrm>
        </p:grpSpPr>
        <p:sp>
          <p:nvSpPr>
            <p:cNvPr id="4" name="Freeform 11">
              <a:extLst>
                <a:ext uri="{FF2B5EF4-FFF2-40B4-BE49-F238E27FC236}">
                  <a16:creationId xmlns:a16="http://schemas.microsoft.com/office/drawing/2014/main" id="{6A299797-6C9F-F152-1D90-27F98E26C526}"/>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5" name="TextBox 12">
              <a:extLst>
                <a:ext uri="{FF2B5EF4-FFF2-40B4-BE49-F238E27FC236}">
                  <a16:creationId xmlns:a16="http://schemas.microsoft.com/office/drawing/2014/main" id="{C81BEFB4-14A9-A399-8AEF-6FA0B848A4E1}"/>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6" name="TextBox 2">
            <a:extLst>
              <a:ext uri="{FF2B5EF4-FFF2-40B4-BE49-F238E27FC236}">
                <a16:creationId xmlns:a16="http://schemas.microsoft.com/office/drawing/2014/main" id="{E4A27FD6-ABA0-B9E9-D2B8-F43F25D1979B}"/>
              </a:ext>
            </a:extLst>
          </p:cNvPr>
          <p:cNvSpPr txBox="1"/>
          <p:nvPr/>
        </p:nvSpPr>
        <p:spPr>
          <a:xfrm>
            <a:off x="1568882" y="22717"/>
            <a:ext cx="16572576" cy="2255874"/>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WHONET Standard reports</a:t>
            </a:r>
          </a:p>
          <a:p>
            <a:pPr algn="l">
              <a:lnSpc>
                <a:spcPts val="8959"/>
              </a:lnSpc>
            </a:pPr>
            <a:r>
              <a:rPr lang="en-US" sz="6399" spc="-12" dirty="0">
                <a:solidFill>
                  <a:srgbClr val="0B3A7F"/>
                </a:solidFill>
                <a:latin typeface="Atkinson Hyperlegible" pitchFamily="2" charset="0"/>
              </a:rPr>
              <a:t>Screen and Excel</a:t>
            </a:r>
          </a:p>
        </p:txBody>
      </p:sp>
      <p:sp>
        <p:nvSpPr>
          <p:cNvPr id="2" name="Rectangle: Rounded Corners 1">
            <a:extLst>
              <a:ext uri="{FF2B5EF4-FFF2-40B4-BE49-F238E27FC236}">
                <a16:creationId xmlns:a16="http://schemas.microsoft.com/office/drawing/2014/main" id="{E3BF8E62-3237-97E8-5CCD-181FF030AFC3}"/>
              </a:ext>
            </a:extLst>
          </p:cNvPr>
          <p:cNvSpPr/>
          <p:nvPr/>
        </p:nvSpPr>
        <p:spPr>
          <a:xfrm>
            <a:off x="762000" y="4102100"/>
            <a:ext cx="2677547" cy="77559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3912625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5E0F11A-AD96-E787-A734-C9C1F26DD1FE}"/>
              </a:ext>
            </a:extLst>
          </p:cNvPr>
          <p:cNvGrpSpPr/>
          <p:nvPr/>
        </p:nvGrpSpPr>
        <p:grpSpPr>
          <a:xfrm>
            <a:off x="146542" y="146542"/>
            <a:ext cx="882158" cy="882158"/>
            <a:chOff x="146542" y="146542"/>
            <a:chExt cx="882158" cy="882158"/>
          </a:xfrm>
        </p:grpSpPr>
        <p:sp>
          <p:nvSpPr>
            <p:cNvPr id="15" name="Freeform 11">
              <a:extLst>
                <a:ext uri="{FF2B5EF4-FFF2-40B4-BE49-F238E27FC236}">
                  <a16:creationId xmlns:a16="http://schemas.microsoft.com/office/drawing/2014/main" id="{566EBC33-0AB7-4D79-3FB5-C8141C299564}"/>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6" name="TextBox 12">
              <a:extLst>
                <a:ext uri="{FF2B5EF4-FFF2-40B4-BE49-F238E27FC236}">
                  <a16:creationId xmlns:a16="http://schemas.microsoft.com/office/drawing/2014/main" id="{7DC325C9-DAEA-6623-4D90-FD87D11D3B94}"/>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3" name="TextBox 2">
            <a:extLst>
              <a:ext uri="{FF2B5EF4-FFF2-40B4-BE49-F238E27FC236}">
                <a16:creationId xmlns:a16="http://schemas.microsoft.com/office/drawing/2014/main" id="{E915E14A-587B-1B9F-633E-8C088ABA2900}"/>
              </a:ext>
            </a:extLst>
          </p:cNvPr>
          <p:cNvSpPr txBox="1"/>
          <p:nvPr/>
        </p:nvSpPr>
        <p:spPr>
          <a:xfrm>
            <a:off x="1568882" y="101568"/>
            <a:ext cx="16572576" cy="222253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WHONET Standard report</a:t>
            </a:r>
          </a:p>
          <a:p>
            <a:pPr algn="l">
              <a:lnSpc>
                <a:spcPts val="8959"/>
              </a:lnSpc>
            </a:pPr>
            <a:r>
              <a:rPr lang="en-US" sz="5400" spc="-12" dirty="0">
                <a:solidFill>
                  <a:srgbClr val="0B3A7F"/>
                </a:solidFill>
                <a:latin typeface="Atkinson Hyperlegible" pitchFamily="2" charset="0"/>
              </a:rPr>
              <a:t>- Patient and sample statistics</a:t>
            </a:r>
          </a:p>
        </p:txBody>
      </p:sp>
      <p:sp>
        <p:nvSpPr>
          <p:cNvPr id="4" name="Content Placeholder 2">
            <a:extLst>
              <a:ext uri="{FF2B5EF4-FFF2-40B4-BE49-F238E27FC236}">
                <a16:creationId xmlns:a16="http://schemas.microsoft.com/office/drawing/2014/main" id="{EB7B4387-DD0A-B7C2-2F97-EA9B1AC7DE10}"/>
              </a:ext>
            </a:extLst>
          </p:cNvPr>
          <p:cNvSpPr txBox="1">
            <a:spLocks/>
          </p:cNvSpPr>
          <p:nvPr/>
        </p:nvSpPr>
        <p:spPr>
          <a:xfrm>
            <a:off x="658467" y="3771900"/>
            <a:ext cx="8866533" cy="394526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Atkinson Hyperlegible" pitchFamily="2" charset="0"/>
              </a:rPr>
              <a:t>Analyses</a:t>
            </a:r>
          </a:p>
          <a:p>
            <a:pPr lvl="2"/>
            <a:r>
              <a:rPr lang="en-US" dirty="0">
                <a:latin typeface="Atkinson Hyperlegible" pitchFamily="2" charset="0"/>
              </a:rPr>
              <a:t>Laboratory by specimen month</a:t>
            </a:r>
          </a:p>
          <a:p>
            <a:pPr lvl="2"/>
            <a:r>
              <a:rPr lang="en-US" dirty="0">
                <a:latin typeface="Atkinson Hyperlegible" pitchFamily="2" charset="0"/>
              </a:rPr>
              <a:t>Sex by laboratory</a:t>
            </a:r>
          </a:p>
          <a:p>
            <a:pPr lvl="2"/>
            <a:r>
              <a:rPr lang="en-US" dirty="0">
                <a:latin typeface="Atkinson Hyperlegible" pitchFamily="2" charset="0"/>
              </a:rPr>
              <a:t>Age group by laboratory</a:t>
            </a:r>
          </a:p>
          <a:p>
            <a:pPr lvl="2"/>
            <a:r>
              <a:rPr lang="en-US" dirty="0">
                <a:latin typeface="Atkinson Hyperlegible" pitchFamily="2" charset="0"/>
              </a:rPr>
              <a:t>Location by laboratory</a:t>
            </a:r>
          </a:p>
          <a:p>
            <a:pPr lvl="2"/>
            <a:r>
              <a:rPr lang="en-US" dirty="0">
                <a:latin typeface="Atkinson Hyperlegible" pitchFamily="2" charset="0"/>
              </a:rPr>
              <a:t>Location type by laboratory</a:t>
            </a:r>
          </a:p>
          <a:p>
            <a:pPr lvl="2"/>
            <a:r>
              <a:rPr lang="en-US" dirty="0">
                <a:latin typeface="Atkinson Hyperlegible" pitchFamily="2" charset="0"/>
              </a:rPr>
              <a:t>Specimen type by laboratory</a:t>
            </a:r>
          </a:p>
        </p:txBody>
      </p:sp>
      <p:pic>
        <p:nvPicPr>
          <p:cNvPr id="20" name="Picture 19">
            <a:extLst>
              <a:ext uri="{FF2B5EF4-FFF2-40B4-BE49-F238E27FC236}">
                <a16:creationId xmlns:a16="http://schemas.microsoft.com/office/drawing/2014/main" id="{D48EC63B-6503-6906-DF0B-140E3EE113B0}"/>
              </a:ext>
            </a:extLst>
          </p:cNvPr>
          <p:cNvPicPr>
            <a:picLocks noChangeAspect="1"/>
          </p:cNvPicPr>
          <p:nvPr/>
        </p:nvPicPr>
        <p:blipFill>
          <a:blip r:embed="rId5"/>
          <a:stretch>
            <a:fillRect/>
          </a:stretch>
        </p:blipFill>
        <p:spPr>
          <a:xfrm>
            <a:off x="9862195" y="2993122"/>
            <a:ext cx="5682605" cy="3100184"/>
          </a:xfrm>
          <a:prstGeom prst="rect">
            <a:avLst/>
          </a:prstGeom>
        </p:spPr>
      </p:pic>
      <p:pic>
        <p:nvPicPr>
          <p:cNvPr id="22" name="Picture 21">
            <a:extLst>
              <a:ext uri="{FF2B5EF4-FFF2-40B4-BE49-F238E27FC236}">
                <a16:creationId xmlns:a16="http://schemas.microsoft.com/office/drawing/2014/main" id="{1F522D9D-CB8D-B731-81A2-EAB78FF700AB}"/>
              </a:ext>
            </a:extLst>
          </p:cNvPr>
          <p:cNvPicPr>
            <a:picLocks noChangeAspect="1"/>
          </p:cNvPicPr>
          <p:nvPr/>
        </p:nvPicPr>
        <p:blipFill>
          <a:blip r:embed="rId6"/>
          <a:stretch>
            <a:fillRect/>
          </a:stretch>
        </p:blipFill>
        <p:spPr>
          <a:xfrm>
            <a:off x="9982200" y="7313831"/>
            <a:ext cx="5682604" cy="2949478"/>
          </a:xfrm>
          <a:prstGeom prst="rect">
            <a:avLst/>
          </a:prstGeom>
        </p:spPr>
      </p:pic>
      <p:sp>
        <p:nvSpPr>
          <p:cNvPr id="23" name="TextBox 22">
            <a:extLst>
              <a:ext uri="{FF2B5EF4-FFF2-40B4-BE49-F238E27FC236}">
                <a16:creationId xmlns:a16="http://schemas.microsoft.com/office/drawing/2014/main" id="{428C78B3-E99C-D953-399E-B072966927C4}"/>
              </a:ext>
            </a:extLst>
          </p:cNvPr>
          <p:cNvSpPr txBox="1"/>
          <p:nvPr/>
        </p:nvSpPr>
        <p:spPr>
          <a:xfrm>
            <a:off x="9753600" y="2398975"/>
            <a:ext cx="5682605" cy="646331"/>
          </a:xfrm>
          <a:prstGeom prst="rect">
            <a:avLst/>
          </a:prstGeom>
          <a:noFill/>
        </p:spPr>
        <p:txBody>
          <a:bodyPr wrap="square" rtlCol="0">
            <a:spAutoFit/>
          </a:bodyPr>
          <a:lstStyle/>
          <a:p>
            <a:pPr algn="l"/>
            <a:r>
              <a:rPr lang="en-US" sz="3600" b="1" dirty="0">
                <a:latin typeface="Atkinson Hyperlegible" pitchFamily="2" charset="0"/>
              </a:rPr>
              <a:t>Locations (Screen)</a:t>
            </a:r>
            <a:endParaRPr lang="en-US" sz="2400" b="1" dirty="0">
              <a:latin typeface="Atkinson Hyperlegible" pitchFamily="2" charset="0"/>
            </a:endParaRPr>
          </a:p>
        </p:txBody>
      </p:sp>
      <p:sp>
        <p:nvSpPr>
          <p:cNvPr id="25" name="TextBox 24">
            <a:extLst>
              <a:ext uri="{FF2B5EF4-FFF2-40B4-BE49-F238E27FC236}">
                <a16:creationId xmlns:a16="http://schemas.microsoft.com/office/drawing/2014/main" id="{CC5BCF59-6C60-D551-9BDA-26CF862EFD92}"/>
              </a:ext>
            </a:extLst>
          </p:cNvPr>
          <p:cNvSpPr txBox="1"/>
          <p:nvPr/>
        </p:nvSpPr>
        <p:spPr>
          <a:xfrm>
            <a:off x="9829800" y="6667500"/>
            <a:ext cx="5682605" cy="646331"/>
          </a:xfrm>
          <a:prstGeom prst="rect">
            <a:avLst/>
          </a:prstGeom>
          <a:noFill/>
        </p:spPr>
        <p:txBody>
          <a:bodyPr wrap="square" rtlCol="0">
            <a:spAutoFit/>
          </a:bodyPr>
          <a:lstStyle/>
          <a:p>
            <a:pPr algn="l"/>
            <a:r>
              <a:rPr lang="en-US" sz="3600" b="1" dirty="0">
                <a:latin typeface="Atkinson Hyperlegible" pitchFamily="2" charset="0"/>
              </a:rPr>
              <a:t>Specimen types (Excel)</a:t>
            </a:r>
            <a:endParaRPr lang="en-US" sz="2400" b="1" dirty="0">
              <a:latin typeface="Atkinson Hyperlegible" pitchFamily="2" charset="0"/>
            </a:endParaRPr>
          </a:p>
        </p:txBody>
      </p:sp>
    </p:spTree>
    <p:extLst>
      <p:ext uri="{BB962C8B-B14F-4D97-AF65-F5344CB8AC3E}">
        <p14:creationId xmlns:p14="http://schemas.microsoft.com/office/powerpoint/2010/main" val="2670898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5E0F11A-AD96-E787-A734-C9C1F26DD1FE}"/>
              </a:ext>
            </a:extLst>
          </p:cNvPr>
          <p:cNvGrpSpPr/>
          <p:nvPr/>
        </p:nvGrpSpPr>
        <p:grpSpPr>
          <a:xfrm>
            <a:off x="146542" y="146542"/>
            <a:ext cx="882158" cy="882158"/>
            <a:chOff x="146542" y="146542"/>
            <a:chExt cx="882158" cy="882158"/>
          </a:xfrm>
        </p:grpSpPr>
        <p:sp>
          <p:nvSpPr>
            <p:cNvPr id="15" name="Freeform 11">
              <a:extLst>
                <a:ext uri="{FF2B5EF4-FFF2-40B4-BE49-F238E27FC236}">
                  <a16:creationId xmlns:a16="http://schemas.microsoft.com/office/drawing/2014/main" id="{566EBC33-0AB7-4D79-3FB5-C8141C299564}"/>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6" name="TextBox 12">
              <a:extLst>
                <a:ext uri="{FF2B5EF4-FFF2-40B4-BE49-F238E27FC236}">
                  <a16:creationId xmlns:a16="http://schemas.microsoft.com/office/drawing/2014/main" id="{7DC325C9-DAEA-6623-4D90-FD87D11D3B94}"/>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3" name="TextBox 2">
            <a:extLst>
              <a:ext uri="{FF2B5EF4-FFF2-40B4-BE49-F238E27FC236}">
                <a16:creationId xmlns:a16="http://schemas.microsoft.com/office/drawing/2014/main" id="{E915E14A-587B-1B9F-633E-8C088ABA2900}"/>
              </a:ext>
            </a:extLst>
          </p:cNvPr>
          <p:cNvSpPr txBox="1"/>
          <p:nvPr/>
        </p:nvSpPr>
        <p:spPr>
          <a:xfrm>
            <a:off x="1447800" y="-127032"/>
            <a:ext cx="16572576" cy="222253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WHONET Standard report</a:t>
            </a:r>
          </a:p>
          <a:p>
            <a:pPr algn="l">
              <a:lnSpc>
                <a:spcPts val="8959"/>
              </a:lnSpc>
            </a:pPr>
            <a:r>
              <a:rPr lang="en-US" sz="5400" spc="-12" dirty="0">
                <a:solidFill>
                  <a:srgbClr val="0B3A7F"/>
                </a:solidFill>
                <a:latin typeface="Atkinson Hyperlegible" pitchFamily="2" charset="0"/>
              </a:rPr>
              <a:t>- Organism and antibiotic statistics</a:t>
            </a:r>
          </a:p>
        </p:txBody>
      </p:sp>
      <p:sp>
        <p:nvSpPr>
          <p:cNvPr id="4" name="Content Placeholder 2">
            <a:extLst>
              <a:ext uri="{FF2B5EF4-FFF2-40B4-BE49-F238E27FC236}">
                <a16:creationId xmlns:a16="http://schemas.microsoft.com/office/drawing/2014/main" id="{EB7B4387-DD0A-B7C2-2F97-EA9B1AC7DE10}"/>
              </a:ext>
            </a:extLst>
          </p:cNvPr>
          <p:cNvSpPr txBox="1">
            <a:spLocks/>
          </p:cNvSpPr>
          <p:nvPr/>
        </p:nvSpPr>
        <p:spPr>
          <a:xfrm>
            <a:off x="658468" y="2628900"/>
            <a:ext cx="7919738" cy="447866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Atkinson Hyperlegible" pitchFamily="2" charset="0"/>
              </a:rPr>
              <a:t>Organism</a:t>
            </a:r>
          </a:p>
          <a:p>
            <a:pPr lvl="2"/>
            <a:r>
              <a:rPr lang="en-US" dirty="0">
                <a:latin typeface="Atkinson Hyperlegible" pitchFamily="2" charset="0"/>
              </a:rPr>
              <a:t>Organism by laboratory</a:t>
            </a:r>
          </a:p>
          <a:p>
            <a:pPr lvl="2"/>
            <a:r>
              <a:rPr lang="en-US" dirty="0">
                <a:latin typeface="Atkinson Hyperlegible" pitchFamily="2" charset="0"/>
              </a:rPr>
              <a:t>Organism by specimen month</a:t>
            </a:r>
          </a:p>
          <a:p>
            <a:pPr lvl="2"/>
            <a:r>
              <a:rPr lang="en-US" dirty="0">
                <a:latin typeface="Atkinson Hyperlegible" pitchFamily="2" charset="0"/>
              </a:rPr>
              <a:t>Organism by sex</a:t>
            </a:r>
          </a:p>
          <a:p>
            <a:pPr lvl="2"/>
            <a:r>
              <a:rPr lang="en-US" dirty="0">
                <a:latin typeface="Atkinson Hyperlegible" pitchFamily="2" charset="0"/>
              </a:rPr>
              <a:t>Organism by age group</a:t>
            </a:r>
          </a:p>
          <a:p>
            <a:pPr lvl="2"/>
            <a:r>
              <a:rPr lang="en-US" dirty="0">
                <a:latin typeface="Atkinson Hyperlegible" pitchFamily="2" charset="0"/>
              </a:rPr>
              <a:t>Organism by location</a:t>
            </a:r>
          </a:p>
          <a:p>
            <a:pPr lvl="2"/>
            <a:r>
              <a:rPr lang="en-US" dirty="0">
                <a:latin typeface="Atkinson Hyperlegible" pitchFamily="2" charset="0"/>
              </a:rPr>
              <a:t>Organism by location type</a:t>
            </a:r>
          </a:p>
          <a:p>
            <a:pPr lvl="2"/>
            <a:r>
              <a:rPr lang="en-US" dirty="0">
                <a:latin typeface="Atkinson Hyperlegible" pitchFamily="2" charset="0"/>
              </a:rPr>
              <a:t>Organism by specimen type</a:t>
            </a:r>
          </a:p>
        </p:txBody>
      </p:sp>
      <p:pic>
        <p:nvPicPr>
          <p:cNvPr id="7" name="Picture 6">
            <a:extLst>
              <a:ext uri="{FF2B5EF4-FFF2-40B4-BE49-F238E27FC236}">
                <a16:creationId xmlns:a16="http://schemas.microsoft.com/office/drawing/2014/main" id="{106E1A87-1987-F698-B16F-3538CD173649}"/>
              </a:ext>
            </a:extLst>
          </p:cNvPr>
          <p:cNvPicPr>
            <a:picLocks noChangeAspect="1"/>
          </p:cNvPicPr>
          <p:nvPr/>
        </p:nvPicPr>
        <p:blipFill>
          <a:blip r:embed="rId5"/>
          <a:stretch>
            <a:fillRect/>
          </a:stretch>
        </p:blipFill>
        <p:spPr>
          <a:xfrm>
            <a:off x="9396667" y="6938765"/>
            <a:ext cx="5397487" cy="3204758"/>
          </a:xfrm>
          <a:prstGeom prst="rect">
            <a:avLst/>
          </a:prstGeom>
        </p:spPr>
      </p:pic>
      <p:sp>
        <p:nvSpPr>
          <p:cNvPr id="8" name="TextBox 7">
            <a:extLst>
              <a:ext uri="{FF2B5EF4-FFF2-40B4-BE49-F238E27FC236}">
                <a16:creationId xmlns:a16="http://schemas.microsoft.com/office/drawing/2014/main" id="{1550DB5A-A794-E012-2B94-D38078095358}"/>
              </a:ext>
            </a:extLst>
          </p:cNvPr>
          <p:cNvSpPr txBox="1"/>
          <p:nvPr/>
        </p:nvSpPr>
        <p:spPr>
          <a:xfrm>
            <a:off x="9372600" y="6478369"/>
            <a:ext cx="8647776" cy="646331"/>
          </a:xfrm>
          <a:prstGeom prst="rect">
            <a:avLst/>
          </a:prstGeom>
          <a:noFill/>
        </p:spPr>
        <p:txBody>
          <a:bodyPr wrap="square" rtlCol="0">
            <a:spAutoFit/>
          </a:bodyPr>
          <a:lstStyle/>
          <a:p>
            <a:pPr algn="l"/>
            <a:r>
              <a:rPr lang="en-US" sz="3600" b="1" dirty="0">
                <a:latin typeface="Atkinson Hyperlegible" pitchFamily="2" charset="0"/>
              </a:rPr>
              <a:t>%RIS for </a:t>
            </a:r>
            <a:r>
              <a:rPr lang="en-US" sz="3600" b="1" i="1" dirty="0">
                <a:latin typeface="Atkinson Hyperlegible" pitchFamily="2" charset="0"/>
              </a:rPr>
              <a:t>Escherichia coli </a:t>
            </a:r>
            <a:r>
              <a:rPr lang="en-US" sz="3600" b="1" dirty="0">
                <a:latin typeface="Atkinson Hyperlegible" pitchFamily="2" charset="0"/>
              </a:rPr>
              <a:t>(Screen)</a:t>
            </a:r>
            <a:endParaRPr lang="en-US" sz="2400" b="1" dirty="0">
              <a:latin typeface="Atkinson Hyperlegible" pitchFamily="2" charset="0"/>
            </a:endParaRPr>
          </a:p>
        </p:txBody>
      </p:sp>
      <p:pic>
        <p:nvPicPr>
          <p:cNvPr id="10" name="Picture 9">
            <a:extLst>
              <a:ext uri="{FF2B5EF4-FFF2-40B4-BE49-F238E27FC236}">
                <a16:creationId xmlns:a16="http://schemas.microsoft.com/office/drawing/2014/main" id="{69532F8B-28F5-8E68-877D-8556C1B99D87}"/>
              </a:ext>
            </a:extLst>
          </p:cNvPr>
          <p:cNvPicPr>
            <a:picLocks noChangeAspect="1"/>
          </p:cNvPicPr>
          <p:nvPr/>
        </p:nvPicPr>
        <p:blipFill>
          <a:blip r:embed="rId6"/>
          <a:stretch>
            <a:fillRect/>
          </a:stretch>
        </p:blipFill>
        <p:spPr>
          <a:xfrm>
            <a:off x="9350210" y="2749910"/>
            <a:ext cx="6270790" cy="3231790"/>
          </a:xfrm>
          <a:prstGeom prst="rect">
            <a:avLst/>
          </a:prstGeom>
        </p:spPr>
      </p:pic>
      <p:sp>
        <p:nvSpPr>
          <p:cNvPr id="11" name="TextBox 10">
            <a:extLst>
              <a:ext uri="{FF2B5EF4-FFF2-40B4-BE49-F238E27FC236}">
                <a16:creationId xmlns:a16="http://schemas.microsoft.com/office/drawing/2014/main" id="{10E6AD68-54B8-B01A-06A1-803F9BA1F4D9}"/>
              </a:ext>
            </a:extLst>
          </p:cNvPr>
          <p:cNvSpPr txBox="1"/>
          <p:nvPr/>
        </p:nvSpPr>
        <p:spPr>
          <a:xfrm>
            <a:off x="9296400" y="2255979"/>
            <a:ext cx="6875953" cy="646331"/>
          </a:xfrm>
          <a:prstGeom prst="rect">
            <a:avLst/>
          </a:prstGeom>
          <a:noFill/>
        </p:spPr>
        <p:txBody>
          <a:bodyPr wrap="square" rtlCol="0">
            <a:spAutoFit/>
          </a:bodyPr>
          <a:lstStyle/>
          <a:p>
            <a:pPr algn="l"/>
            <a:r>
              <a:rPr lang="en-US" sz="3600" b="1" dirty="0">
                <a:latin typeface="Atkinson Hyperlegible" pitchFamily="2" charset="0"/>
              </a:rPr>
              <a:t>Organism by location (Excel)</a:t>
            </a:r>
            <a:endParaRPr lang="en-US" sz="2400" b="1" i="1" dirty="0">
              <a:latin typeface="Atkinson Hyperlegible" pitchFamily="2" charset="0"/>
            </a:endParaRPr>
          </a:p>
        </p:txBody>
      </p:sp>
      <p:sp>
        <p:nvSpPr>
          <p:cNvPr id="12" name="Content Placeholder 2">
            <a:extLst>
              <a:ext uri="{FF2B5EF4-FFF2-40B4-BE49-F238E27FC236}">
                <a16:creationId xmlns:a16="http://schemas.microsoft.com/office/drawing/2014/main" id="{EFD5B336-60C9-5D78-CDEB-21E9DF720D7C}"/>
              </a:ext>
            </a:extLst>
          </p:cNvPr>
          <p:cNvSpPr txBox="1">
            <a:spLocks/>
          </p:cNvSpPr>
          <p:nvPr/>
        </p:nvSpPr>
        <p:spPr>
          <a:xfrm>
            <a:off x="743588" y="7277100"/>
            <a:ext cx="7919738" cy="252808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Atkinson Hyperlegible" pitchFamily="2" charset="0"/>
              </a:rPr>
              <a:t>Antibiotics</a:t>
            </a:r>
          </a:p>
          <a:p>
            <a:pPr lvl="2"/>
            <a:r>
              <a:rPr lang="en-US" dirty="0">
                <a:latin typeface="Atkinson Hyperlegible" pitchFamily="2" charset="0"/>
              </a:rPr>
              <a:t>%RIS for </a:t>
            </a:r>
            <a:r>
              <a:rPr lang="en-US" i="1" dirty="0">
                <a:latin typeface="Atkinson Hyperlegible" pitchFamily="2" charset="0"/>
              </a:rPr>
              <a:t>Staphylococcus aureus</a:t>
            </a:r>
            <a:endParaRPr lang="en-US" dirty="0">
              <a:latin typeface="Atkinson Hyperlegible" pitchFamily="2" charset="0"/>
            </a:endParaRPr>
          </a:p>
          <a:p>
            <a:pPr lvl="2"/>
            <a:r>
              <a:rPr lang="en-US" dirty="0">
                <a:latin typeface="Atkinson Hyperlegible" pitchFamily="2" charset="0"/>
              </a:rPr>
              <a:t>%RIS for </a:t>
            </a:r>
            <a:r>
              <a:rPr lang="en-US" i="1" dirty="0">
                <a:latin typeface="Atkinson Hyperlegible" pitchFamily="2" charset="0"/>
              </a:rPr>
              <a:t>Escherichia coli</a:t>
            </a:r>
            <a:endParaRPr lang="en-US" dirty="0">
              <a:latin typeface="Atkinson Hyperlegible" pitchFamily="2" charset="0"/>
            </a:endParaRPr>
          </a:p>
          <a:p>
            <a:pPr lvl="2"/>
            <a:r>
              <a:rPr lang="en-US" dirty="0">
                <a:latin typeface="Atkinson Hyperlegible" pitchFamily="2" charset="0"/>
              </a:rPr>
              <a:t>Gram-positive antibiogram</a:t>
            </a:r>
          </a:p>
          <a:p>
            <a:pPr lvl="2"/>
            <a:r>
              <a:rPr lang="en-US" dirty="0">
                <a:latin typeface="Atkinson Hyperlegible" pitchFamily="2" charset="0"/>
              </a:rPr>
              <a:t>Gram-negative antibiogram</a:t>
            </a:r>
          </a:p>
        </p:txBody>
      </p:sp>
    </p:spTree>
    <p:extLst>
      <p:ext uri="{BB962C8B-B14F-4D97-AF65-F5344CB8AC3E}">
        <p14:creationId xmlns:p14="http://schemas.microsoft.com/office/powerpoint/2010/main" val="3570032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5E0F11A-AD96-E787-A734-C9C1F26DD1FE}"/>
              </a:ext>
            </a:extLst>
          </p:cNvPr>
          <p:cNvGrpSpPr/>
          <p:nvPr/>
        </p:nvGrpSpPr>
        <p:grpSpPr>
          <a:xfrm>
            <a:off x="146542" y="146542"/>
            <a:ext cx="882158" cy="882158"/>
            <a:chOff x="146542" y="146542"/>
            <a:chExt cx="882158" cy="882158"/>
          </a:xfrm>
        </p:grpSpPr>
        <p:sp>
          <p:nvSpPr>
            <p:cNvPr id="15" name="Freeform 11">
              <a:extLst>
                <a:ext uri="{FF2B5EF4-FFF2-40B4-BE49-F238E27FC236}">
                  <a16:creationId xmlns:a16="http://schemas.microsoft.com/office/drawing/2014/main" id="{566EBC33-0AB7-4D79-3FB5-C8141C299564}"/>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6" name="TextBox 12">
              <a:extLst>
                <a:ext uri="{FF2B5EF4-FFF2-40B4-BE49-F238E27FC236}">
                  <a16:creationId xmlns:a16="http://schemas.microsoft.com/office/drawing/2014/main" id="{7DC325C9-DAEA-6623-4D90-FD87D11D3B94}"/>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3" name="TextBox 2">
            <a:extLst>
              <a:ext uri="{FF2B5EF4-FFF2-40B4-BE49-F238E27FC236}">
                <a16:creationId xmlns:a16="http://schemas.microsoft.com/office/drawing/2014/main" id="{E915E14A-587B-1B9F-633E-8C088ABA2900}"/>
              </a:ext>
            </a:extLst>
          </p:cNvPr>
          <p:cNvSpPr txBox="1"/>
          <p:nvPr/>
        </p:nvSpPr>
        <p:spPr>
          <a:xfrm>
            <a:off x="1568882" y="-203232"/>
            <a:ext cx="16572576" cy="222253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WHONET Standard report</a:t>
            </a:r>
            <a:endParaRPr lang="en-US" sz="5400" spc="-12" dirty="0">
              <a:solidFill>
                <a:srgbClr val="0B3A7F"/>
              </a:solidFill>
              <a:latin typeface="Atkinson Hyperlegible" pitchFamily="2" charset="0"/>
            </a:endParaRPr>
          </a:p>
          <a:p>
            <a:pPr algn="l">
              <a:lnSpc>
                <a:spcPts val="8959"/>
              </a:lnSpc>
            </a:pPr>
            <a:r>
              <a:rPr lang="en-US" sz="5400" spc="-12" dirty="0">
                <a:solidFill>
                  <a:srgbClr val="0B3A7F"/>
                </a:solidFill>
                <a:latin typeface="Atkinson Hyperlegible" pitchFamily="2" charset="0"/>
              </a:rPr>
              <a:t>- Isolate alerts</a:t>
            </a:r>
            <a:endParaRPr lang="en-US" sz="6399" spc="-12" dirty="0">
              <a:solidFill>
                <a:srgbClr val="0B3A7F"/>
              </a:solidFill>
              <a:latin typeface="Atkinson Hyperlegible" pitchFamily="2" charset="0"/>
            </a:endParaRPr>
          </a:p>
        </p:txBody>
      </p:sp>
      <p:sp>
        <p:nvSpPr>
          <p:cNvPr id="4" name="Content Placeholder 2">
            <a:extLst>
              <a:ext uri="{FF2B5EF4-FFF2-40B4-BE49-F238E27FC236}">
                <a16:creationId xmlns:a16="http://schemas.microsoft.com/office/drawing/2014/main" id="{EB7B4387-DD0A-B7C2-2F97-EA9B1AC7DE10}"/>
              </a:ext>
            </a:extLst>
          </p:cNvPr>
          <p:cNvSpPr txBox="1">
            <a:spLocks/>
          </p:cNvSpPr>
          <p:nvPr/>
        </p:nvSpPr>
        <p:spPr>
          <a:xfrm>
            <a:off x="685800" y="2510841"/>
            <a:ext cx="9142374" cy="25564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sz="3200" dirty="0">
                <a:latin typeface="Atkinson Hyperlegible" pitchFamily="2" charset="0"/>
              </a:rPr>
              <a:t>Alerts for important species and important resistance</a:t>
            </a:r>
          </a:p>
          <a:p>
            <a:pPr lvl="3"/>
            <a:r>
              <a:rPr lang="en-US" sz="2800" dirty="0">
                <a:latin typeface="Atkinson Hyperlegible" pitchFamily="2" charset="0"/>
              </a:rPr>
              <a:t>Listing</a:t>
            </a:r>
          </a:p>
          <a:p>
            <a:pPr lvl="3"/>
            <a:r>
              <a:rPr lang="en-US" sz="2800" dirty="0">
                <a:latin typeface="Atkinson Hyperlegible" pitchFamily="2" charset="0"/>
              </a:rPr>
              <a:t>Summary</a:t>
            </a:r>
            <a:endParaRPr lang="en-US" sz="3200" dirty="0">
              <a:latin typeface="Atkinson Hyperlegible" pitchFamily="2" charset="0"/>
            </a:endParaRPr>
          </a:p>
        </p:txBody>
      </p:sp>
      <p:pic>
        <p:nvPicPr>
          <p:cNvPr id="6" name="Picture 5">
            <a:extLst>
              <a:ext uri="{FF2B5EF4-FFF2-40B4-BE49-F238E27FC236}">
                <a16:creationId xmlns:a16="http://schemas.microsoft.com/office/drawing/2014/main" id="{BB453E0F-BE8F-7525-F081-E7A97CF27D5A}"/>
              </a:ext>
            </a:extLst>
          </p:cNvPr>
          <p:cNvPicPr>
            <a:picLocks noChangeAspect="1"/>
          </p:cNvPicPr>
          <p:nvPr/>
        </p:nvPicPr>
        <p:blipFill>
          <a:blip r:embed="rId5"/>
          <a:stretch>
            <a:fillRect/>
          </a:stretch>
        </p:blipFill>
        <p:spPr>
          <a:xfrm>
            <a:off x="10368356" y="2404484"/>
            <a:ext cx="5862244" cy="3677226"/>
          </a:xfrm>
          <a:prstGeom prst="rect">
            <a:avLst/>
          </a:prstGeom>
        </p:spPr>
      </p:pic>
      <p:sp>
        <p:nvSpPr>
          <p:cNvPr id="13" name="TextBox 12">
            <a:extLst>
              <a:ext uri="{FF2B5EF4-FFF2-40B4-BE49-F238E27FC236}">
                <a16:creationId xmlns:a16="http://schemas.microsoft.com/office/drawing/2014/main" id="{9F495FA4-DB2F-DFAC-3710-B8906E7D673F}"/>
              </a:ext>
            </a:extLst>
          </p:cNvPr>
          <p:cNvSpPr txBox="1"/>
          <p:nvPr/>
        </p:nvSpPr>
        <p:spPr>
          <a:xfrm>
            <a:off x="10230098" y="1802401"/>
            <a:ext cx="9035407" cy="646331"/>
          </a:xfrm>
          <a:prstGeom prst="rect">
            <a:avLst/>
          </a:prstGeom>
          <a:noFill/>
        </p:spPr>
        <p:txBody>
          <a:bodyPr wrap="square" rtlCol="0">
            <a:spAutoFit/>
          </a:bodyPr>
          <a:lstStyle/>
          <a:p>
            <a:pPr algn="l"/>
            <a:r>
              <a:rPr lang="en-US" sz="3600" b="1" dirty="0">
                <a:latin typeface="Atkinson Hyperlegible" pitchFamily="2" charset="0"/>
              </a:rPr>
              <a:t>Isolate listing (Screen)</a:t>
            </a:r>
            <a:endParaRPr lang="en-US" sz="2400" b="1" dirty="0">
              <a:latin typeface="Atkinson Hyperlegible" pitchFamily="2" charset="0"/>
            </a:endParaRPr>
          </a:p>
        </p:txBody>
      </p:sp>
      <p:sp>
        <p:nvSpPr>
          <p:cNvPr id="19" name="TextBox 18">
            <a:extLst>
              <a:ext uri="{FF2B5EF4-FFF2-40B4-BE49-F238E27FC236}">
                <a16:creationId xmlns:a16="http://schemas.microsoft.com/office/drawing/2014/main" id="{ADB6A859-6C2F-7FA7-9961-6737ED843DCC}"/>
              </a:ext>
            </a:extLst>
          </p:cNvPr>
          <p:cNvSpPr txBox="1"/>
          <p:nvPr/>
        </p:nvSpPr>
        <p:spPr>
          <a:xfrm>
            <a:off x="10090795" y="6786562"/>
            <a:ext cx="8044805" cy="646331"/>
          </a:xfrm>
          <a:prstGeom prst="rect">
            <a:avLst/>
          </a:prstGeom>
          <a:noFill/>
        </p:spPr>
        <p:txBody>
          <a:bodyPr wrap="square" rtlCol="0">
            <a:spAutoFit/>
          </a:bodyPr>
          <a:lstStyle/>
          <a:p>
            <a:pPr algn="l"/>
            <a:r>
              <a:rPr lang="en-US" sz="3600" b="1" dirty="0">
                <a:latin typeface="Atkinson Hyperlegible" pitchFamily="2" charset="0"/>
              </a:rPr>
              <a:t>Summary (Excel)</a:t>
            </a:r>
            <a:endParaRPr lang="en-US" sz="2400" b="1" i="1" dirty="0">
              <a:latin typeface="Atkinson Hyperlegible" pitchFamily="2" charset="0"/>
            </a:endParaRPr>
          </a:p>
        </p:txBody>
      </p:sp>
      <p:pic>
        <p:nvPicPr>
          <p:cNvPr id="20" name="Picture 19">
            <a:extLst>
              <a:ext uri="{FF2B5EF4-FFF2-40B4-BE49-F238E27FC236}">
                <a16:creationId xmlns:a16="http://schemas.microsoft.com/office/drawing/2014/main" id="{243431F8-2660-140D-FC52-7B006D2FC44C}"/>
              </a:ext>
            </a:extLst>
          </p:cNvPr>
          <p:cNvPicPr>
            <a:picLocks noChangeAspect="1"/>
          </p:cNvPicPr>
          <p:nvPr/>
        </p:nvPicPr>
        <p:blipFill>
          <a:blip r:embed="rId6"/>
          <a:stretch>
            <a:fillRect/>
          </a:stretch>
        </p:blipFill>
        <p:spPr>
          <a:xfrm>
            <a:off x="10134600" y="7585293"/>
            <a:ext cx="7785905" cy="2587407"/>
          </a:xfrm>
          <a:prstGeom prst="rect">
            <a:avLst/>
          </a:prstGeom>
        </p:spPr>
      </p:pic>
      <p:sp>
        <p:nvSpPr>
          <p:cNvPr id="22" name="Content Placeholder 2">
            <a:extLst>
              <a:ext uri="{FF2B5EF4-FFF2-40B4-BE49-F238E27FC236}">
                <a16:creationId xmlns:a16="http://schemas.microsoft.com/office/drawing/2014/main" id="{6BC3A55C-1302-4AA2-8016-E26B57FB5A9B}"/>
              </a:ext>
            </a:extLst>
          </p:cNvPr>
          <p:cNvSpPr txBox="1">
            <a:spLocks/>
          </p:cNvSpPr>
          <p:nvPr/>
        </p:nvSpPr>
        <p:spPr>
          <a:xfrm>
            <a:off x="838200" y="6473241"/>
            <a:ext cx="10056611" cy="25564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sz="3200" dirty="0">
                <a:latin typeface="Atkinson Hyperlegible" pitchFamily="2" charset="0"/>
              </a:rPr>
              <a:t>Alerts for quality control</a:t>
            </a:r>
          </a:p>
          <a:p>
            <a:pPr lvl="3"/>
            <a:r>
              <a:rPr lang="en-US" sz="2800" dirty="0">
                <a:latin typeface="Atkinson Hyperlegible" pitchFamily="2" charset="0"/>
              </a:rPr>
              <a:t>Listing</a:t>
            </a:r>
          </a:p>
          <a:p>
            <a:pPr lvl="3"/>
            <a:r>
              <a:rPr lang="en-US" sz="2800" dirty="0">
                <a:latin typeface="Atkinson Hyperlegible" pitchFamily="2" charset="0"/>
              </a:rPr>
              <a:t>Summary</a:t>
            </a:r>
            <a:endParaRPr lang="en-US" sz="3200" dirty="0">
              <a:latin typeface="Atkinson Hyperlegible" pitchFamily="2" charset="0"/>
            </a:endParaRPr>
          </a:p>
        </p:txBody>
      </p:sp>
    </p:spTree>
    <p:extLst>
      <p:ext uri="{BB962C8B-B14F-4D97-AF65-F5344CB8AC3E}">
        <p14:creationId xmlns:p14="http://schemas.microsoft.com/office/powerpoint/2010/main" val="3699900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61CC1ED-5156-C3C3-9684-F278C185A491}"/>
              </a:ext>
            </a:extLst>
          </p:cNvPr>
          <p:cNvSpPr txBox="1">
            <a:spLocks/>
          </p:cNvSpPr>
          <p:nvPr/>
        </p:nvSpPr>
        <p:spPr>
          <a:xfrm>
            <a:off x="696563" y="1714500"/>
            <a:ext cx="17350740" cy="5419184"/>
          </a:xfrm>
          <a:prstGeom prst="rect">
            <a:avLst/>
          </a:prstGeom>
        </p:spPr>
        <p:txBody>
          <a:bodyPr vert="horz" lIns="137160" tIns="68580" rIns="137160" bIns="685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latin typeface="Atkinson Hyperlegible" pitchFamily="2" charset="0"/>
              </a:rPr>
              <a:t>Advantages</a:t>
            </a:r>
          </a:p>
          <a:p>
            <a:pPr lvl="2"/>
            <a:r>
              <a:rPr lang="en-US" sz="3200" dirty="0">
                <a:latin typeface="Atkinson Hyperlegible" pitchFamily="2" charset="0"/>
              </a:rPr>
              <a:t>A variety of distinct analyses with comprehensive details, such as all locations, all specimen types, all organisms, and all antibiotics.</a:t>
            </a:r>
          </a:p>
          <a:p>
            <a:pPr lvl="2"/>
            <a:r>
              <a:rPr lang="en-US" sz="3200" dirty="0">
                <a:latin typeface="Atkinson Hyperlegible" pitchFamily="2" charset="0"/>
              </a:rPr>
              <a:t>On the screen, the output is interactive, so you can select any graph.</a:t>
            </a:r>
          </a:p>
          <a:p>
            <a:pPr lvl="2"/>
            <a:r>
              <a:rPr lang="en-US" sz="3200" dirty="0">
                <a:latin typeface="Atkinson Hyperlegible" pitchFamily="2" charset="0"/>
              </a:rPr>
              <a:t>In Excel, the raw data are available if you would like to modify the output content or formatting.</a:t>
            </a:r>
          </a:p>
          <a:p>
            <a:r>
              <a:rPr lang="en-US" sz="3600" dirty="0">
                <a:latin typeface="Atkinson Hyperlegible" pitchFamily="2" charset="0"/>
              </a:rPr>
              <a:t>Disadvantages</a:t>
            </a:r>
          </a:p>
          <a:p>
            <a:pPr lvl="2"/>
            <a:r>
              <a:rPr lang="en-US" sz="3200" dirty="0">
                <a:latin typeface="Atkinson Hyperlegible" pitchFamily="2" charset="0"/>
              </a:rPr>
              <a:t>No explanatory text is provided.</a:t>
            </a:r>
          </a:p>
          <a:p>
            <a:pPr lvl="2"/>
            <a:r>
              <a:rPr lang="en-US" sz="3200" dirty="0">
                <a:latin typeface="Atkinson Hyperlegible" pitchFamily="2" charset="0"/>
              </a:rPr>
              <a:t>The extra details are of great value to the primary data analysts but can be overwhelming and unneeded by colleagues and other stakeholders, who would often prefer a shorter presentation which highlights and discusses priority findings and conclusions.</a:t>
            </a:r>
          </a:p>
          <a:p>
            <a:pPr lvl="2"/>
            <a:r>
              <a:rPr lang="en-US" sz="3200" dirty="0">
                <a:latin typeface="Atkinson Hyperlegible" pitchFamily="2" charset="0"/>
              </a:rPr>
              <a:t>The format for Excel tables and graphs is not convenient for printouts that can be shared with others.</a:t>
            </a:r>
          </a:p>
        </p:txBody>
      </p:sp>
      <p:grpSp>
        <p:nvGrpSpPr>
          <p:cNvPr id="5" name="Group 4">
            <a:extLst>
              <a:ext uri="{FF2B5EF4-FFF2-40B4-BE49-F238E27FC236}">
                <a16:creationId xmlns:a16="http://schemas.microsoft.com/office/drawing/2014/main" id="{9C1A8991-BA22-70D1-3FF5-CAF7AE914D85}"/>
              </a:ext>
            </a:extLst>
          </p:cNvPr>
          <p:cNvGrpSpPr/>
          <p:nvPr/>
        </p:nvGrpSpPr>
        <p:grpSpPr>
          <a:xfrm>
            <a:off x="146542" y="146542"/>
            <a:ext cx="882158" cy="882158"/>
            <a:chOff x="146542" y="146542"/>
            <a:chExt cx="882158" cy="882158"/>
          </a:xfrm>
        </p:grpSpPr>
        <p:sp>
          <p:nvSpPr>
            <p:cNvPr id="6" name="Freeform 11">
              <a:extLst>
                <a:ext uri="{FF2B5EF4-FFF2-40B4-BE49-F238E27FC236}">
                  <a16:creationId xmlns:a16="http://schemas.microsoft.com/office/drawing/2014/main" id="{4AD752C4-AD82-6E2D-C0F8-AB6CB95CB8C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12">
              <a:extLst>
                <a:ext uri="{FF2B5EF4-FFF2-40B4-BE49-F238E27FC236}">
                  <a16:creationId xmlns:a16="http://schemas.microsoft.com/office/drawing/2014/main" id="{0F61996C-3032-11BE-5617-8F0F1F3A1F42}"/>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8" name="TextBox 2">
            <a:extLst>
              <a:ext uri="{FF2B5EF4-FFF2-40B4-BE49-F238E27FC236}">
                <a16:creationId xmlns:a16="http://schemas.microsoft.com/office/drawing/2014/main" id="{15916164-3F1B-7AF4-1BB0-0E545CFD80D1}"/>
              </a:ext>
            </a:extLst>
          </p:cNvPr>
          <p:cNvSpPr txBox="1"/>
          <p:nvPr/>
        </p:nvSpPr>
        <p:spPr>
          <a:xfrm>
            <a:off x="1600200"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Output:  Screen and Excel reports</a:t>
            </a:r>
          </a:p>
        </p:txBody>
      </p:sp>
    </p:spTree>
    <p:extLst>
      <p:ext uri="{BB962C8B-B14F-4D97-AF65-F5344CB8AC3E}">
        <p14:creationId xmlns:p14="http://schemas.microsoft.com/office/powerpoint/2010/main" val="313491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38100"/>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Module 6. Data analysis – Quick analysis</a:t>
            </a:r>
          </a:p>
        </p:txBody>
      </p:sp>
      <p:sp>
        <p:nvSpPr>
          <p:cNvPr id="3" name="TextBox 3"/>
          <p:cNvSpPr txBox="1"/>
          <p:nvPr/>
        </p:nvSpPr>
        <p:spPr>
          <a:xfrm>
            <a:off x="2209799" y="1457771"/>
            <a:ext cx="14924769" cy="837793"/>
          </a:xfrm>
          <a:prstGeom prst="rect">
            <a:avLst/>
          </a:prstGeom>
        </p:spPr>
        <p:txBody>
          <a:bodyPr wrap="square" lIns="0" tIns="0" rIns="0" bIns="0" rtlCol="0" anchor="t">
            <a:spAutoFit/>
          </a:bodyPr>
          <a:lstStyle/>
          <a:p>
            <a:pPr algn="l">
              <a:lnSpc>
                <a:spcPts val="7068"/>
              </a:lnSpc>
            </a:pPr>
            <a:r>
              <a:rPr lang="en-US" sz="4200" b="1" spc="-8" dirty="0">
                <a:solidFill>
                  <a:srgbClr val="0B3A7F"/>
                </a:solidFill>
                <a:latin typeface="Atkinson Hyperlegible" pitchFamily="2" charset="0"/>
              </a:rPr>
              <a:t>Introduction to Quick analysis</a:t>
            </a:r>
          </a:p>
        </p:txBody>
      </p:sp>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A</a:t>
            </a:r>
          </a:p>
        </p:txBody>
      </p:sp>
      <p:sp>
        <p:nvSpPr>
          <p:cNvPr id="8" name="Freeform 8"/>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9" name="TextBox 9"/>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B</a:t>
            </a:r>
          </a:p>
        </p:txBody>
      </p:sp>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1" name="TextBox 11"/>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C</a:t>
            </a:r>
          </a:p>
        </p:txBody>
      </p:sp>
      <p:sp>
        <p:nvSpPr>
          <p:cNvPr id="12" name="Freeform 12"/>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3" name="TextBox 13"/>
          <p:cNvSpPr txBox="1"/>
          <p:nvPr/>
        </p:nvSpPr>
        <p:spPr>
          <a:xfrm>
            <a:off x="1174699" y="4681616"/>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D</a:t>
            </a:r>
          </a:p>
        </p:txBody>
      </p:sp>
      <p:sp>
        <p:nvSpPr>
          <p:cNvPr id="14" name="Freeform 14"/>
          <p:cNvSpPr/>
          <p:nvPr/>
        </p:nvSpPr>
        <p:spPr>
          <a:xfrm>
            <a:off x="928388" y="62308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5" name="TextBox 15"/>
          <p:cNvSpPr txBox="1"/>
          <p:nvPr/>
        </p:nvSpPr>
        <p:spPr>
          <a:xfrm>
            <a:off x="1168828" y="583745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E</a:t>
            </a:r>
          </a:p>
        </p:txBody>
      </p:sp>
      <p:sp>
        <p:nvSpPr>
          <p:cNvPr id="16" name="TextBox 16"/>
          <p:cNvSpPr txBox="1"/>
          <p:nvPr/>
        </p:nvSpPr>
        <p:spPr>
          <a:xfrm>
            <a:off x="2218962" y="2645778"/>
            <a:ext cx="15535637" cy="837793"/>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WHONET Standard reports – Screen and Excel</a:t>
            </a:r>
          </a:p>
        </p:txBody>
      </p:sp>
      <p:sp>
        <p:nvSpPr>
          <p:cNvPr id="17" name="TextBox 17"/>
          <p:cNvSpPr txBox="1"/>
          <p:nvPr/>
        </p:nvSpPr>
        <p:spPr>
          <a:xfrm>
            <a:off x="2218963" y="3722034"/>
            <a:ext cx="11094552" cy="837793"/>
          </a:xfrm>
          <a:prstGeom prst="rect">
            <a:avLst/>
          </a:prstGeom>
        </p:spPr>
        <p:txBody>
          <a:bodyPr lIns="0" tIns="0" rIns="0" bIns="0" rtlCol="0" anchor="t">
            <a:spAutoFit/>
          </a:bodyPr>
          <a:lstStyle/>
          <a:p>
            <a:pPr>
              <a:lnSpc>
                <a:spcPts val="7068"/>
              </a:lnSpc>
            </a:pPr>
            <a:r>
              <a:rPr lang="en-US" sz="4200" spc="-8" dirty="0">
                <a:solidFill>
                  <a:srgbClr val="0B3A7F"/>
                </a:solidFill>
                <a:latin typeface="Atkinson Hyperlegible" pitchFamily="2" charset="0"/>
              </a:rPr>
              <a:t>WHONET Standard reports – Word</a:t>
            </a:r>
          </a:p>
        </p:txBody>
      </p:sp>
      <p:sp>
        <p:nvSpPr>
          <p:cNvPr id="18" name="TextBox 18"/>
          <p:cNvSpPr txBox="1"/>
          <p:nvPr/>
        </p:nvSpPr>
        <p:spPr>
          <a:xfrm>
            <a:off x="2218963" y="6086018"/>
            <a:ext cx="11094552" cy="837793"/>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DHIS2 – Brief introduction</a:t>
            </a:r>
          </a:p>
        </p:txBody>
      </p:sp>
      <p:sp>
        <p:nvSpPr>
          <p:cNvPr id="19" name="TextBox 19"/>
          <p:cNvSpPr txBox="1"/>
          <p:nvPr/>
        </p:nvSpPr>
        <p:spPr>
          <a:xfrm>
            <a:off x="2218963" y="4865034"/>
            <a:ext cx="11094552" cy="837793"/>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User-defined reports</a:t>
            </a:r>
          </a:p>
        </p:txBody>
      </p:sp>
      <p:grpSp>
        <p:nvGrpSpPr>
          <p:cNvPr id="20" name="Group 19">
            <a:extLst>
              <a:ext uri="{FF2B5EF4-FFF2-40B4-BE49-F238E27FC236}">
                <a16:creationId xmlns:a16="http://schemas.microsoft.com/office/drawing/2014/main" id="{F92045AC-64F9-0924-32E5-5FCD9559B376}"/>
              </a:ext>
            </a:extLst>
          </p:cNvPr>
          <p:cNvGrpSpPr/>
          <p:nvPr/>
        </p:nvGrpSpPr>
        <p:grpSpPr>
          <a:xfrm>
            <a:off x="146542" y="146542"/>
            <a:ext cx="882158" cy="882158"/>
            <a:chOff x="146542" y="146542"/>
            <a:chExt cx="882158" cy="882158"/>
          </a:xfrm>
        </p:grpSpPr>
        <p:sp>
          <p:nvSpPr>
            <p:cNvPr id="21" name="Freeform 11">
              <a:extLst>
                <a:ext uri="{FF2B5EF4-FFF2-40B4-BE49-F238E27FC236}">
                  <a16:creationId xmlns:a16="http://schemas.microsoft.com/office/drawing/2014/main" id="{D5FD209F-B15A-5714-2AF3-CA3857A2797D}"/>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22" name="TextBox 12">
              <a:extLst>
                <a:ext uri="{FF2B5EF4-FFF2-40B4-BE49-F238E27FC236}">
                  <a16:creationId xmlns:a16="http://schemas.microsoft.com/office/drawing/2014/main" id="{165B7372-A92D-87E3-51F0-94BEC379D058}"/>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23" name="Freeform 14">
            <a:extLst>
              <a:ext uri="{FF2B5EF4-FFF2-40B4-BE49-F238E27FC236}">
                <a16:creationId xmlns:a16="http://schemas.microsoft.com/office/drawing/2014/main" id="{7F3AD763-6ABB-9820-2CA3-6E91B96DA921}"/>
              </a:ext>
            </a:extLst>
          </p:cNvPr>
          <p:cNvSpPr/>
          <p:nvPr/>
        </p:nvSpPr>
        <p:spPr>
          <a:xfrm>
            <a:off x="927100" y="75308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24" name="TextBox 15">
            <a:extLst>
              <a:ext uri="{FF2B5EF4-FFF2-40B4-BE49-F238E27FC236}">
                <a16:creationId xmlns:a16="http://schemas.microsoft.com/office/drawing/2014/main" id="{14931E82-0BA9-356B-8CF6-A17861E24139}"/>
              </a:ext>
            </a:extLst>
          </p:cNvPr>
          <p:cNvSpPr txBox="1"/>
          <p:nvPr/>
        </p:nvSpPr>
        <p:spPr>
          <a:xfrm>
            <a:off x="1167540" y="71374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F</a:t>
            </a:r>
          </a:p>
        </p:txBody>
      </p:sp>
      <p:sp>
        <p:nvSpPr>
          <p:cNvPr id="25" name="TextBox 18">
            <a:extLst>
              <a:ext uri="{FF2B5EF4-FFF2-40B4-BE49-F238E27FC236}">
                <a16:creationId xmlns:a16="http://schemas.microsoft.com/office/drawing/2014/main" id="{970E8F69-871F-F936-C3EE-11CB410E9F74}"/>
              </a:ext>
            </a:extLst>
          </p:cNvPr>
          <p:cNvSpPr txBox="1"/>
          <p:nvPr/>
        </p:nvSpPr>
        <p:spPr>
          <a:xfrm>
            <a:off x="2217674" y="7385964"/>
            <a:ext cx="14241525" cy="837793"/>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WHONET Automation Tool – Brief introduction</a:t>
            </a:r>
          </a:p>
        </p:txBody>
      </p:sp>
    </p:spTree>
    <p:extLst>
      <p:ext uri="{BB962C8B-B14F-4D97-AF65-F5344CB8AC3E}">
        <p14:creationId xmlns:p14="http://schemas.microsoft.com/office/powerpoint/2010/main" val="1247057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Module 6. Data analysis – Quick analysis</a:t>
            </a:r>
          </a:p>
        </p:txBody>
      </p:sp>
      <p:sp>
        <p:nvSpPr>
          <p:cNvPr id="3" name="TextBox 3"/>
          <p:cNvSpPr txBox="1"/>
          <p:nvPr/>
        </p:nvSpPr>
        <p:spPr>
          <a:xfrm>
            <a:off x="2209799" y="1457771"/>
            <a:ext cx="14924769" cy="837793"/>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Introduction to Quick analysis</a:t>
            </a:r>
          </a:p>
        </p:txBody>
      </p:sp>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A</a:t>
            </a:r>
          </a:p>
        </p:txBody>
      </p:sp>
      <p:sp>
        <p:nvSpPr>
          <p:cNvPr id="8" name="Freeform 8"/>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9" name="TextBox 9"/>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B</a:t>
            </a:r>
          </a:p>
        </p:txBody>
      </p:sp>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1" name="TextBox 11"/>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C</a:t>
            </a:r>
          </a:p>
        </p:txBody>
      </p:sp>
      <p:sp>
        <p:nvSpPr>
          <p:cNvPr id="12" name="Freeform 12"/>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3" name="TextBox 13"/>
          <p:cNvSpPr txBox="1"/>
          <p:nvPr/>
        </p:nvSpPr>
        <p:spPr>
          <a:xfrm>
            <a:off x="1174699" y="4681616"/>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D</a:t>
            </a:r>
          </a:p>
        </p:txBody>
      </p:sp>
      <p:sp>
        <p:nvSpPr>
          <p:cNvPr id="14" name="Freeform 14"/>
          <p:cNvSpPr/>
          <p:nvPr/>
        </p:nvSpPr>
        <p:spPr>
          <a:xfrm>
            <a:off x="928388" y="62308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5" name="TextBox 15"/>
          <p:cNvSpPr txBox="1"/>
          <p:nvPr/>
        </p:nvSpPr>
        <p:spPr>
          <a:xfrm>
            <a:off x="1168828" y="583745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E</a:t>
            </a:r>
          </a:p>
        </p:txBody>
      </p:sp>
      <p:sp>
        <p:nvSpPr>
          <p:cNvPr id="16" name="TextBox 16"/>
          <p:cNvSpPr txBox="1"/>
          <p:nvPr/>
        </p:nvSpPr>
        <p:spPr>
          <a:xfrm>
            <a:off x="2218962" y="2645778"/>
            <a:ext cx="15535637" cy="837793"/>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WHONET Standard reports – Screen and Excel</a:t>
            </a:r>
          </a:p>
        </p:txBody>
      </p:sp>
      <p:sp>
        <p:nvSpPr>
          <p:cNvPr id="17" name="TextBox 17"/>
          <p:cNvSpPr txBox="1"/>
          <p:nvPr/>
        </p:nvSpPr>
        <p:spPr>
          <a:xfrm>
            <a:off x="2218963" y="3722034"/>
            <a:ext cx="11094552" cy="837793"/>
          </a:xfrm>
          <a:prstGeom prst="rect">
            <a:avLst/>
          </a:prstGeom>
        </p:spPr>
        <p:txBody>
          <a:bodyPr lIns="0" tIns="0" rIns="0" bIns="0" rtlCol="0" anchor="t">
            <a:spAutoFit/>
          </a:bodyPr>
          <a:lstStyle/>
          <a:p>
            <a:pPr>
              <a:lnSpc>
                <a:spcPts val="7068"/>
              </a:lnSpc>
            </a:pPr>
            <a:r>
              <a:rPr lang="en-US" sz="4200" b="1" spc="-8" dirty="0">
                <a:solidFill>
                  <a:srgbClr val="0B3A7F"/>
                </a:solidFill>
                <a:latin typeface="Atkinson Hyperlegible" pitchFamily="2" charset="0"/>
              </a:rPr>
              <a:t>WHONET Standard reports – Word</a:t>
            </a:r>
          </a:p>
        </p:txBody>
      </p:sp>
      <p:sp>
        <p:nvSpPr>
          <p:cNvPr id="18" name="TextBox 18"/>
          <p:cNvSpPr txBox="1"/>
          <p:nvPr/>
        </p:nvSpPr>
        <p:spPr>
          <a:xfrm>
            <a:off x="2209800" y="6086018"/>
            <a:ext cx="11094552" cy="837793"/>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DHIS2 – Brief introduction</a:t>
            </a:r>
          </a:p>
        </p:txBody>
      </p:sp>
      <p:sp>
        <p:nvSpPr>
          <p:cNvPr id="19" name="TextBox 19"/>
          <p:cNvSpPr txBox="1"/>
          <p:nvPr/>
        </p:nvSpPr>
        <p:spPr>
          <a:xfrm>
            <a:off x="2218963" y="4865034"/>
            <a:ext cx="11094552" cy="837793"/>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User-defined reports</a:t>
            </a:r>
          </a:p>
        </p:txBody>
      </p:sp>
      <p:grpSp>
        <p:nvGrpSpPr>
          <p:cNvPr id="20" name="Group 19">
            <a:extLst>
              <a:ext uri="{FF2B5EF4-FFF2-40B4-BE49-F238E27FC236}">
                <a16:creationId xmlns:a16="http://schemas.microsoft.com/office/drawing/2014/main" id="{8D7B609E-308F-0DEF-33B7-3A6FE35522BF}"/>
              </a:ext>
            </a:extLst>
          </p:cNvPr>
          <p:cNvGrpSpPr/>
          <p:nvPr/>
        </p:nvGrpSpPr>
        <p:grpSpPr>
          <a:xfrm>
            <a:off x="146542" y="146542"/>
            <a:ext cx="882158" cy="882158"/>
            <a:chOff x="146542" y="146542"/>
            <a:chExt cx="882158" cy="882158"/>
          </a:xfrm>
        </p:grpSpPr>
        <p:sp>
          <p:nvSpPr>
            <p:cNvPr id="21" name="Freeform 11">
              <a:extLst>
                <a:ext uri="{FF2B5EF4-FFF2-40B4-BE49-F238E27FC236}">
                  <a16:creationId xmlns:a16="http://schemas.microsoft.com/office/drawing/2014/main" id="{FD4B520F-C531-6EAB-13F5-6A94137FCEEE}"/>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22" name="TextBox 12">
              <a:extLst>
                <a:ext uri="{FF2B5EF4-FFF2-40B4-BE49-F238E27FC236}">
                  <a16:creationId xmlns:a16="http://schemas.microsoft.com/office/drawing/2014/main" id="{D19AA106-810E-792F-B217-220B98C13849}"/>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4" name="Freeform 14">
            <a:extLst>
              <a:ext uri="{FF2B5EF4-FFF2-40B4-BE49-F238E27FC236}">
                <a16:creationId xmlns:a16="http://schemas.microsoft.com/office/drawing/2014/main" id="{335023DA-4D46-2A74-5F45-DD7D0E06E8D8}"/>
              </a:ext>
            </a:extLst>
          </p:cNvPr>
          <p:cNvSpPr/>
          <p:nvPr/>
        </p:nvSpPr>
        <p:spPr>
          <a:xfrm>
            <a:off x="927100" y="75308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5" name="TextBox 15">
            <a:extLst>
              <a:ext uri="{FF2B5EF4-FFF2-40B4-BE49-F238E27FC236}">
                <a16:creationId xmlns:a16="http://schemas.microsoft.com/office/drawing/2014/main" id="{0BE4454F-57C3-3C01-BDD3-2F9E4B3163BE}"/>
              </a:ext>
            </a:extLst>
          </p:cNvPr>
          <p:cNvSpPr txBox="1"/>
          <p:nvPr/>
        </p:nvSpPr>
        <p:spPr>
          <a:xfrm>
            <a:off x="1167540" y="71374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F</a:t>
            </a:r>
          </a:p>
        </p:txBody>
      </p:sp>
      <p:sp>
        <p:nvSpPr>
          <p:cNvPr id="23" name="TextBox 18">
            <a:extLst>
              <a:ext uri="{FF2B5EF4-FFF2-40B4-BE49-F238E27FC236}">
                <a16:creationId xmlns:a16="http://schemas.microsoft.com/office/drawing/2014/main" id="{3DB80080-84B0-7398-8C98-98DBB5B14DED}"/>
              </a:ext>
            </a:extLst>
          </p:cNvPr>
          <p:cNvSpPr txBox="1"/>
          <p:nvPr/>
        </p:nvSpPr>
        <p:spPr>
          <a:xfrm>
            <a:off x="2217674" y="7385964"/>
            <a:ext cx="14241525" cy="837793"/>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WHONET Automation Tool – Brief introduction</a:t>
            </a:r>
          </a:p>
        </p:txBody>
      </p:sp>
    </p:spTree>
    <p:extLst>
      <p:ext uri="{BB962C8B-B14F-4D97-AF65-F5344CB8AC3E}">
        <p14:creationId xmlns:p14="http://schemas.microsoft.com/office/powerpoint/2010/main" val="2252520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4A31A7-3518-01BF-B1CB-C21E6388D78B}"/>
              </a:ext>
            </a:extLst>
          </p:cNvPr>
          <p:cNvPicPr>
            <a:picLocks noChangeAspect="1"/>
          </p:cNvPicPr>
          <p:nvPr/>
        </p:nvPicPr>
        <p:blipFill>
          <a:blip r:embed="rId2"/>
          <a:stretch>
            <a:fillRect/>
          </a:stretch>
        </p:blipFill>
        <p:spPr>
          <a:xfrm>
            <a:off x="558604" y="2360886"/>
            <a:ext cx="10261796" cy="7254027"/>
          </a:xfrm>
          <a:prstGeom prst="rect">
            <a:avLst/>
          </a:prstGeom>
        </p:spPr>
      </p:pic>
      <p:sp>
        <p:nvSpPr>
          <p:cNvPr id="8" name="Content Placeholder 2">
            <a:extLst>
              <a:ext uri="{FF2B5EF4-FFF2-40B4-BE49-F238E27FC236}">
                <a16:creationId xmlns:a16="http://schemas.microsoft.com/office/drawing/2014/main" id="{A5B01377-F6B1-0468-9137-560A807D3979}"/>
              </a:ext>
            </a:extLst>
          </p:cNvPr>
          <p:cNvSpPr>
            <a:spLocks noGrp="1"/>
          </p:cNvSpPr>
          <p:nvPr>
            <p:ph idx="1"/>
          </p:nvPr>
        </p:nvSpPr>
        <p:spPr>
          <a:xfrm>
            <a:off x="11859340" y="2324100"/>
            <a:ext cx="5666660" cy="6883896"/>
          </a:xfrm>
        </p:spPr>
        <p:txBody>
          <a:bodyPr>
            <a:normAutofit/>
          </a:bodyPr>
          <a:lstStyle/>
          <a:p>
            <a:pPr marL="0" indent="0">
              <a:buNone/>
            </a:pPr>
            <a:r>
              <a:rPr lang="en-US" sz="3000" b="1" dirty="0">
                <a:latin typeface="Atkinson Hyperlegible" pitchFamily="2" charset="0"/>
              </a:rPr>
              <a:t>Word</a:t>
            </a:r>
            <a:endParaRPr lang="en-US" sz="3000" dirty="0">
              <a:latin typeface="Atkinson Hyperlegible" pitchFamily="2" charset="0"/>
            </a:endParaRPr>
          </a:p>
          <a:p>
            <a:pPr marL="0" indent="0">
              <a:buNone/>
            </a:pPr>
            <a:r>
              <a:rPr lang="en-US" sz="3000" dirty="0">
                <a:latin typeface="Atkinson Hyperlegible" pitchFamily="2" charset="0"/>
              </a:rPr>
              <a:t>5. Epidemiology report</a:t>
            </a:r>
          </a:p>
          <a:p>
            <a:pPr marL="0" indent="0">
              <a:buNone/>
            </a:pPr>
            <a:r>
              <a:rPr lang="en-US" sz="3000" dirty="0">
                <a:latin typeface="Atkinson Hyperlegible" pitchFamily="2" charset="0"/>
              </a:rPr>
              <a:t>6. Test practices and quality report</a:t>
            </a:r>
          </a:p>
          <a:p>
            <a:pPr marL="0" indent="0">
              <a:buNone/>
            </a:pPr>
            <a:r>
              <a:rPr lang="en-US" sz="3000" dirty="0">
                <a:latin typeface="Atkinson Hyperlegible" pitchFamily="2" charset="0"/>
              </a:rPr>
              <a:t>7. FAO report (in development)</a:t>
            </a:r>
          </a:p>
        </p:txBody>
      </p:sp>
      <p:grpSp>
        <p:nvGrpSpPr>
          <p:cNvPr id="3" name="Group 2">
            <a:extLst>
              <a:ext uri="{FF2B5EF4-FFF2-40B4-BE49-F238E27FC236}">
                <a16:creationId xmlns:a16="http://schemas.microsoft.com/office/drawing/2014/main" id="{B2640FCF-5F05-8B93-05F0-A77EBA86CC88}"/>
              </a:ext>
            </a:extLst>
          </p:cNvPr>
          <p:cNvGrpSpPr/>
          <p:nvPr/>
        </p:nvGrpSpPr>
        <p:grpSpPr>
          <a:xfrm>
            <a:off x="146542" y="146542"/>
            <a:ext cx="882158" cy="882158"/>
            <a:chOff x="146542" y="146542"/>
            <a:chExt cx="882158" cy="882158"/>
          </a:xfrm>
        </p:grpSpPr>
        <p:sp>
          <p:nvSpPr>
            <p:cNvPr id="4" name="Freeform 11">
              <a:extLst>
                <a:ext uri="{FF2B5EF4-FFF2-40B4-BE49-F238E27FC236}">
                  <a16:creationId xmlns:a16="http://schemas.microsoft.com/office/drawing/2014/main" id="{6A299797-6C9F-F152-1D90-27F98E26C526}"/>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5" name="TextBox 12">
              <a:extLst>
                <a:ext uri="{FF2B5EF4-FFF2-40B4-BE49-F238E27FC236}">
                  <a16:creationId xmlns:a16="http://schemas.microsoft.com/office/drawing/2014/main" id="{C81BEFB4-14A9-A399-8AEF-6FA0B848A4E1}"/>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6" name="TextBox 2">
            <a:extLst>
              <a:ext uri="{FF2B5EF4-FFF2-40B4-BE49-F238E27FC236}">
                <a16:creationId xmlns:a16="http://schemas.microsoft.com/office/drawing/2014/main" id="{E4A27FD6-ABA0-B9E9-D2B8-F43F25D1979B}"/>
              </a:ext>
            </a:extLst>
          </p:cNvPr>
          <p:cNvSpPr txBox="1"/>
          <p:nvPr/>
        </p:nvSpPr>
        <p:spPr>
          <a:xfrm>
            <a:off x="1568882" y="22717"/>
            <a:ext cx="16572576" cy="2255874"/>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WHONET Standard reports</a:t>
            </a:r>
          </a:p>
          <a:p>
            <a:pPr algn="l">
              <a:lnSpc>
                <a:spcPts val="8959"/>
              </a:lnSpc>
            </a:pPr>
            <a:r>
              <a:rPr lang="en-US" sz="6399" spc="-12" dirty="0">
                <a:solidFill>
                  <a:srgbClr val="0B3A7F"/>
                </a:solidFill>
                <a:latin typeface="Atkinson Hyperlegible" pitchFamily="2" charset="0"/>
              </a:rPr>
              <a:t>Microsoft Word</a:t>
            </a:r>
          </a:p>
        </p:txBody>
      </p:sp>
      <p:sp>
        <p:nvSpPr>
          <p:cNvPr id="2" name="Rectangle: Rounded Corners 1">
            <a:extLst>
              <a:ext uri="{FF2B5EF4-FFF2-40B4-BE49-F238E27FC236}">
                <a16:creationId xmlns:a16="http://schemas.microsoft.com/office/drawing/2014/main" id="{E3BF8E62-3237-97E8-5CCD-181FF030AFC3}"/>
              </a:ext>
            </a:extLst>
          </p:cNvPr>
          <p:cNvSpPr/>
          <p:nvPr/>
        </p:nvSpPr>
        <p:spPr>
          <a:xfrm>
            <a:off x="762000" y="4748910"/>
            <a:ext cx="2677547" cy="77559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9" name="Rectangle: Rounded Corners 8">
            <a:extLst>
              <a:ext uri="{FF2B5EF4-FFF2-40B4-BE49-F238E27FC236}">
                <a16:creationId xmlns:a16="http://schemas.microsoft.com/office/drawing/2014/main" id="{AE415F13-247B-5925-2EEF-7265C9081548}"/>
              </a:ext>
            </a:extLst>
          </p:cNvPr>
          <p:cNvSpPr/>
          <p:nvPr/>
        </p:nvSpPr>
        <p:spPr>
          <a:xfrm>
            <a:off x="11827300" y="2933700"/>
            <a:ext cx="5739561" cy="103231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2396668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C7CE3D-AC99-14D0-E381-F882A5E57DF8}"/>
              </a:ext>
            </a:extLst>
          </p:cNvPr>
          <p:cNvPicPr>
            <a:picLocks noChangeAspect="1"/>
          </p:cNvPicPr>
          <p:nvPr/>
        </p:nvPicPr>
        <p:blipFill>
          <a:blip r:embed="rId3"/>
          <a:stretch>
            <a:fillRect/>
          </a:stretch>
        </p:blipFill>
        <p:spPr>
          <a:xfrm>
            <a:off x="457200" y="2247900"/>
            <a:ext cx="13229466" cy="6645216"/>
          </a:xfrm>
          <a:prstGeom prst="rect">
            <a:avLst/>
          </a:prstGeom>
        </p:spPr>
      </p:pic>
      <p:sp>
        <p:nvSpPr>
          <p:cNvPr id="4" name="TextBox 3">
            <a:extLst>
              <a:ext uri="{FF2B5EF4-FFF2-40B4-BE49-F238E27FC236}">
                <a16:creationId xmlns:a16="http://schemas.microsoft.com/office/drawing/2014/main" id="{6CB3A5A4-3790-BA9E-A182-ACDCDB0517A9}"/>
              </a:ext>
            </a:extLst>
          </p:cNvPr>
          <p:cNvSpPr txBox="1"/>
          <p:nvPr/>
        </p:nvSpPr>
        <p:spPr>
          <a:xfrm>
            <a:off x="1219200" y="-203232"/>
            <a:ext cx="16572576" cy="3410036"/>
          </a:xfrm>
          <a:prstGeom prst="rect">
            <a:avLst/>
          </a:prstGeom>
        </p:spPr>
        <p:txBody>
          <a:bodyPr wrap="square" lIns="0" tIns="0" rIns="0" bIns="0" rtlCol="0" anchor="t">
            <a:spAutoFit/>
          </a:bodyPr>
          <a:lstStyle/>
          <a:p>
            <a:pPr>
              <a:lnSpc>
                <a:spcPts val="8959"/>
              </a:lnSpc>
            </a:pPr>
            <a:r>
              <a:rPr lang="en-US" sz="6399" spc="-12" dirty="0">
                <a:solidFill>
                  <a:srgbClr val="0B3A7F"/>
                </a:solidFill>
                <a:latin typeface="Atkinson Hyperlegible" pitchFamily="2" charset="0"/>
              </a:rPr>
              <a:t>Epidemiology report</a:t>
            </a:r>
          </a:p>
          <a:p>
            <a:pPr>
              <a:lnSpc>
                <a:spcPts val="8959"/>
              </a:lnSpc>
            </a:pPr>
            <a:r>
              <a:rPr lang="en-US" sz="6399" spc="-12" dirty="0">
                <a:solidFill>
                  <a:srgbClr val="0B3A7F"/>
                </a:solidFill>
                <a:latin typeface="Atkinson Hyperlegible" pitchFamily="2" charset="0"/>
              </a:rPr>
              <a:t>Full report</a:t>
            </a:r>
          </a:p>
          <a:p>
            <a:pPr algn="l">
              <a:lnSpc>
                <a:spcPts val="8959"/>
              </a:lnSpc>
            </a:pPr>
            <a:endParaRPr lang="en-US" sz="6399" spc="-12" dirty="0">
              <a:solidFill>
                <a:srgbClr val="0B3A7F"/>
              </a:solidFill>
              <a:latin typeface="Atkinson Hyperlegible" pitchFamily="2" charset="0"/>
            </a:endParaRPr>
          </a:p>
        </p:txBody>
      </p:sp>
      <p:sp>
        <p:nvSpPr>
          <p:cNvPr id="5" name="Content Placeholder 2">
            <a:extLst>
              <a:ext uri="{FF2B5EF4-FFF2-40B4-BE49-F238E27FC236}">
                <a16:creationId xmlns:a16="http://schemas.microsoft.com/office/drawing/2014/main" id="{2128D63D-C33B-E607-50CD-E515F6B90BE2}"/>
              </a:ext>
            </a:extLst>
          </p:cNvPr>
          <p:cNvSpPr txBox="1">
            <a:spLocks/>
          </p:cNvSpPr>
          <p:nvPr/>
        </p:nvSpPr>
        <p:spPr>
          <a:xfrm>
            <a:off x="13716000" y="2247900"/>
            <a:ext cx="4371260" cy="80391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latin typeface="Atkinson Hyperlegible" pitchFamily="2" charset="0"/>
              </a:rPr>
              <a:t>The document is a mixture of texts, graphs, and tables divided into different sections.</a:t>
            </a:r>
          </a:p>
          <a:p>
            <a:r>
              <a:rPr lang="en-US" sz="3000" dirty="0">
                <a:latin typeface="Atkinson Hyperlegible" pitchFamily="2" charset="0"/>
              </a:rPr>
              <a:t>Most of the results can be generated through “Data analysis”.</a:t>
            </a:r>
          </a:p>
          <a:p>
            <a:r>
              <a:rPr lang="en-US" sz="3000" dirty="0">
                <a:latin typeface="Atkinson Hyperlegible" pitchFamily="2" charset="0"/>
              </a:rPr>
              <a:t>Some of the analyses were created specially for this report.</a:t>
            </a:r>
            <a:endParaRPr lang="en-US" sz="2600" dirty="0">
              <a:latin typeface="Atkinson Hyperlegible" pitchFamily="2" charset="0"/>
            </a:endParaRPr>
          </a:p>
        </p:txBody>
      </p:sp>
    </p:spTree>
    <p:extLst>
      <p:ext uri="{BB962C8B-B14F-4D97-AF65-F5344CB8AC3E}">
        <p14:creationId xmlns:p14="http://schemas.microsoft.com/office/powerpoint/2010/main" val="2195355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5E0F11A-AD96-E787-A734-C9C1F26DD1FE}"/>
              </a:ext>
            </a:extLst>
          </p:cNvPr>
          <p:cNvGrpSpPr/>
          <p:nvPr/>
        </p:nvGrpSpPr>
        <p:grpSpPr>
          <a:xfrm>
            <a:off x="146542" y="146542"/>
            <a:ext cx="882158" cy="882158"/>
            <a:chOff x="146542" y="146542"/>
            <a:chExt cx="882158" cy="882158"/>
          </a:xfrm>
        </p:grpSpPr>
        <p:sp>
          <p:nvSpPr>
            <p:cNvPr id="15" name="Freeform 11">
              <a:extLst>
                <a:ext uri="{FF2B5EF4-FFF2-40B4-BE49-F238E27FC236}">
                  <a16:creationId xmlns:a16="http://schemas.microsoft.com/office/drawing/2014/main" id="{566EBC33-0AB7-4D79-3FB5-C8141C299564}"/>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6" name="TextBox 12">
              <a:extLst>
                <a:ext uri="{FF2B5EF4-FFF2-40B4-BE49-F238E27FC236}">
                  <a16:creationId xmlns:a16="http://schemas.microsoft.com/office/drawing/2014/main" id="{7DC325C9-DAEA-6623-4D90-FD87D11D3B94}"/>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3" name="TextBox 2">
            <a:extLst>
              <a:ext uri="{FF2B5EF4-FFF2-40B4-BE49-F238E27FC236}">
                <a16:creationId xmlns:a16="http://schemas.microsoft.com/office/drawing/2014/main" id="{E915E14A-587B-1B9F-633E-8C088ABA2900}"/>
              </a:ext>
            </a:extLst>
          </p:cNvPr>
          <p:cNvSpPr txBox="1"/>
          <p:nvPr/>
        </p:nvSpPr>
        <p:spPr>
          <a:xfrm>
            <a:off x="1568882" y="-203232"/>
            <a:ext cx="16572576" cy="3410036"/>
          </a:xfrm>
          <a:prstGeom prst="rect">
            <a:avLst/>
          </a:prstGeom>
        </p:spPr>
        <p:txBody>
          <a:bodyPr wrap="square" lIns="0" tIns="0" rIns="0" bIns="0" rtlCol="0" anchor="t">
            <a:spAutoFit/>
          </a:bodyPr>
          <a:lstStyle/>
          <a:p>
            <a:pPr>
              <a:lnSpc>
                <a:spcPts val="8959"/>
              </a:lnSpc>
            </a:pPr>
            <a:r>
              <a:rPr lang="en-US" sz="6399" spc="-12" dirty="0">
                <a:solidFill>
                  <a:srgbClr val="0B3A7F"/>
                </a:solidFill>
                <a:latin typeface="Atkinson Hyperlegible" pitchFamily="2" charset="0"/>
              </a:rPr>
              <a:t>Epidemiology report</a:t>
            </a:r>
          </a:p>
          <a:p>
            <a:pPr>
              <a:lnSpc>
                <a:spcPts val="8959"/>
              </a:lnSpc>
            </a:pPr>
            <a:r>
              <a:rPr lang="en-US" sz="6399" spc="-12" dirty="0">
                <a:solidFill>
                  <a:srgbClr val="0B3A7F"/>
                </a:solidFill>
                <a:latin typeface="Atkinson Hyperlegible" pitchFamily="2" charset="0"/>
              </a:rPr>
              <a:t>Title page and Table of contents</a:t>
            </a:r>
          </a:p>
          <a:p>
            <a:pPr algn="l">
              <a:lnSpc>
                <a:spcPts val="8959"/>
              </a:lnSpc>
            </a:pPr>
            <a:endParaRPr lang="en-US" sz="6399" spc="-12" dirty="0">
              <a:solidFill>
                <a:srgbClr val="0B3A7F"/>
              </a:solidFill>
              <a:latin typeface="Atkinson Hyperlegible" pitchFamily="2" charset="0"/>
            </a:endParaRPr>
          </a:p>
        </p:txBody>
      </p:sp>
      <p:sp>
        <p:nvSpPr>
          <p:cNvPr id="4" name="Content Placeholder 2">
            <a:extLst>
              <a:ext uri="{FF2B5EF4-FFF2-40B4-BE49-F238E27FC236}">
                <a16:creationId xmlns:a16="http://schemas.microsoft.com/office/drawing/2014/main" id="{EB7B4387-DD0A-B7C2-2F97-EA9B1AC7DE10}"/>
              </a:ext>
            </a:extLst>
          </p:cNvPr>
          <p:cNvSpPr txBox="1">
            <a:spLocks/>
          </p:cNvSpPr>
          <p:nvPr/>
        </p:nvSpPr>
        <p:spPr>
          <a:xfrm>
            <a:off x="685800" y="2188836"/>
            <a:ext cx="9142374" cy="25564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endParaRPr lang="en-US" sz="3200" dirty="0">
              <a:latin typeface="Atkinson Hyperlegible" pitchFamily="2" charset="0"/>
            </a:endParaRPr>
          </a:p>
        </p:txBody>
      </p:sp>
      <p:pic>
        <p:nvPicPr>
          <p:cNvPr id="7" name="Picture 6">
            <a:extLst>
              <a:ext uri="{FF2B5EF4-FFF2-40B4-BE49-F238E27FC236}">
                <a16:creationId xmlns:a16="http://schemas.microsoft.com/office/drawing/2014/main" id="{AEAEDBB1-C596-F204-37C1-B31B104CBFAB}"/>
              </a:ext>
            </a:extLst>
          </p:cNvPr>
          <p:cNvPicPr>
            <a:picLocks noChangeAspect="1"/>
          </p:cNvPicPr>
          <p:nvPr/>
        </p:nvPicPr>
        <p:blipFill>
          <a:blip r:embed="rId5"/>
          <a:stretch>
            <a:fillRect/>
          </a:stretch>
        </p:blipFill>
        <p:spPr>
          <a:xfrm>
            <a:off x="8077200" y="2325348"/>
            <a:ext cx="7772400" cy="7390152"/>
          </a:xfrm>
          <a:prstGeom prst="rect">
            <a:avLst/>
          </a:prstGeom>
          <a:ln>
            <a:solidFill>
              <a:schemeClr val="tx1"/>
            </a:solidFill>
          </a:ln>
        </p:spPr>
      </p:pic>
      <p:pic>
        <p:nvPicPr>
          <p:cNvPr id="8" name="Picture 7">
            <a:extLst>
              <a:ext uri="{FF2B5EF4-FFF2-40B4-BE49-F238E27FC236}">
                <a16:creationId xmlns:a16="http://schemas.microsoft.com/office/drawing/2014/main" id="{8B6F4888-7E73-FBD2-698B-2F67A38F78F1}"/>
              </a:ext>
            </a:extLst>
          </p:cNvPr>
          <p:cNvPicPr>
            <a:picLocks noChangeAspect="1"/>
          </p:cNvPicPr>
          <p:nvPr/>
        </p:nvPicPr>
        <p:blipFill>
          <a:blip r:embed="rId6"/>
          <a:stretch>
            <a:fillRect/>
          </a:stretch>
        </p:blipFill>
        <p:spPr>
          <a:xfrm>
            <a:off x="1758458" y="2247900"/>
            <a:ext cx="5861542" cy="7472451"/>
          </a:xfrm>
          <a:prstGeom prst="rect">
            <a:avLst/>
          </a:prstGeom>
          <a:ln>
            <a:solidFill>
              <a:schemeClr val="tx1"/>
            </a:solidFill>
          </a:ln>
        </p:spPr>
      </p:pic>
    </p:spTree>
    <p:extLst>
      <p:ext uri="{BB962C8B-B14F-4D97-AF65-F5344CB8AC3E}">
        <p14:creationId xmlns:p14="http://schemas.microsoft.com/office/powerpoint/2010/main" val="1130672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3A5A4-3790-BA9E-A182-ACDCDB0517A9}"/>
              </a:ext>
            </a:extLst>
          </p:cNvPr>
          <p:cNvSpPr txBox="1"/>
          <p:nvPr/>
        </p:nvSpPr>
        <p:spPr>
          <a:xfrm>
            <a:off x="914400" y="-38100"/>
            <a:ext cx="16572576" cy="1815753"/>
          </a:xfrm>
          <a:prstGeom prst="rect">
            <a:avLst/>
          </a:prstGeom>
        </p:spPr>
        <p:txBody>
          <a:bodyPr wrap="square" lIns="0" tIns="0" rIns="0" bIns="0" rtlCol="0" anchor="t">
            <a:spAutoFit/>
          </a:bodyPr>
          <a:lstStyle/>
          <a:p>
            <a:pPr algn="l"/>
            <a:r>
              <a:rPr lang="en-US" sz="6399" spc="-12" dirty="0">
                <a:solidFill>
                  <a:srgbClr val="0B3A7F"/>
                </a:solidFill>
                <a:latin typeface="Atkinson Hyperlegible" pitchFamily="2" charset="0"/>
              </a:rPr>
              <a:t>Epidemiology report</a:t>
            </a:r>
          </a:p>
          <a:p>
            <a:r>
              <a:rPr lang="en-US" sz="5400" spc="-12" dirty="0">
                <a:solidFill>
                  <a:srgbClr val="0B3A7F"/>
                </a:solidFill>
                <a:latin typeface="Atkinson Hyperlegible" pitchFamily="2" charset="0"/>
              </a:rPr>
              <a:t>Section: Patients and samples</a:t>
            </a:r>
          </a:p>
        </p:txBody>
      </p:sp>
      <p:pic>
        <p:nvPicPr>
          <p:cNvPr id="8" name="Picture 7">
            <a:extLst>
              <a:ext uri="{FF2B5EF4-FFF2-40B4-BE49-F238E27FC236}">
                <a16:creationId xmlns:a16="http://schemas.microsoft.com/office/drawing/2014/main" id="{CD023265-0540-F75B-A130-A495C8161B57}"/>
              </a:ext>
            </a:extLst>
          </p:cNvPr>
          <p:cNvPicPr>
            <a:picLocks noChangeAspect="1"/>
          </p:cNvPicPr>
          <p:nvPr/>
        </p:nvPicPr>
        <p:blipFill>
          <a:blip r:embed="rId3"/>
          <a:stretch>
            <a:fillRect/>
          </a:stretch>
        </p:blipFill>
        <p:spPr>
          <a:xfrm>
            <a:off x="568189" y="6214449"/>
            <a:ext cx="8129577" cy="3495661"/>
          </a:xfrm>
          <a:prstGeom prst="rect">
            <a:avLst/>
          </a:prstGeom>
        </p:spPr>
      </p:pic>
      <p:pic>
        <p:nvPicPr>
          <p:cNvPr id="14" name="Picture 13">
            <a:extLst>
              <a:ext uri="{FF2B5EF4-FFF2-40B4-BE49-F238E27FC236}">
                <a16:creationId xmlns:a16="http://schemas.microsoft.com/office/drawing/2014/main" id="{EC209490-931A-1FD2-1450-EC180B535237}"/>
              </a:ext>
            </a:extLst>
          </p:cNvPr>
          <p:cNvPicPr>
            <a:picLocks noChangeAspect="1"/>
          </p:cNvPicPr>
          <p:nvPr/>
        </p:nvPicPr>
        <p:blipFill>
          <a:blip r:embed="rId4"/>
          <a:stretch>
            <a:fillRect/>
          </a:stretch>
        </p:blipFill>
        <p:spPr>
          <a:xfrm>
            <a:off x="9590235" y="6607948"/>
            <a:ext cx="5421165" cy="2574152"/>
          </a:xfrm>
          <a:prstGeom prst="rect">
            <a:avLst/>
          </a:prstGeom>
        </p:spPr>
      </p:pic>
      <p:sp>
        <p:nvSpPr>
          <p:cNvPr id="16" name="TextBox 15">
            <a:extLst>
              <a:ext uri="{FF2B5EF4-FFF2-40B4-BE49-F238E27FC236}">
                <a16:creationId xmlns:a16="http://schemas.microsoft.com/office/drawing/2014/main" id="{43D6A902-DB3E-7A49-C916-5E6CF5316A64}"/>
              </a:ext>
            </a:extLst>
          </p:cNvPr>
          <p:cNvSpPr txBox="1"/>
          <p:nvPr/>
        </p:nvSpPr>
        <p:spPr>
          <a:xfrm>
            <a:off x="1406389" y="5568118"/>
            <a:ext cx="6518411" cy="646331"/>
          </a:xfrm>
          <a:prstGeom prst="rect">
            <a:avLst/>
          </a:prstGeom>
          <a:noFill/>
        </p:spPr>
        <p:txBody>
          <a:bodyPr wrap="square" rtlCol="0">
            <a:spAutoFit/>
          </a:bodyPr>
          <a:lstStyle/>
          <a:p>
            <a:pPr algn="l"/>
            <a:r>
              <a:rPr lang="en-US" sz="3600" b="1" dirty="0">
                <a:latin typeface="Atkinson Hyperlegible" pitchFamily="2" charset="0"/>
              </a:rPr>
              <a:t>Figure 2.  Age groups by sex</a:t>
            </a:r>
            <a:endParaRPr lang="en-US" sz="2400" b="1" i="1" dirty="0">
              <a:latin typeface="Atkinson Hyperlegible" pitchFamily="2" charset="0"/>
            </a:endParaRPr>
          </a:p>
        </p:txBody>
      </p:sp>
      <p:sp>
        <p:nvSpPr>
          <p:cNvPr id="18" name="TextBox 17">
            <a:extLst>
              <a:ext uri="{FF2B5EF4-FFF2-40B4-BE49-F238E27FC236}">
                <a16:creationId xmlns:a16="http://schemas.microsoft.com/office/drawing/2014/main" id="{6F0542F3-9A2F-4CDD-C1E1-DE0CCB5C38A1}"/>
              </a:ext>
            </a:extLst>
          </p:cNvPr>
          <p:cNvSpPr txBox="1"/>
          <p:nvPr/>
        </p:nvSpPr>
        <p:spPr>
          <a:xfrm>
            <a:off x="9982200" y="5693548"/>
            <a:ext cx="7504776" cy="646331"/>
          </a:xfrm>
          <a:prstGeom prst="rect">
            <a:avLst/>
          </a:prstGeom>
          <a:noFill/>
        </p:spPr>
        <p:txBody>
          <a:bodyPr wrap="square" rtlCol="0">
            <a:spAutoFit/>
          </a:bodyPr>
          <a:lstStyle/>
          <a:p>
            <a:pPr algn="l"/>
            <a:r>
              <a:rPr lang="en-US" sz="3600" b="1" dirty="0">
                <a:latin typeface="Atkinson Hyperlegible" pitchFamily="2" charset="0"/>
              </a:rPr>
              <a:t>Figure 3.  Specimen categories</a:t>
            </a:r>
            <a:endParaRPr lang="en-US" sz="2400" b="1" dirty="0">
              <a:latin typeface="Atkinson Hyperlegible" pitchFamily="2" charset="0"/>
            </a:endParaRPr>
          </a:p>
        </p:txBody>
      </p:sp>
      <p:sp>
        <p:nvSpPr>
          <p:cNvPr id="2" name="Content Placeholder 2">
            <a:extLst>
              <a:ext uri="{FF2B5EF4-FFF2-40B4-BE49-F238E27FC236}">
                <a16:creationId xmlns:a16="http://schemas.microsoft.com/office/drawing/2014/main" id="{450C4517-7061-CE35-2513-786B3A888D44}"/>
              </a:ext>
            </a:extLst>
          </p:cNvPr>
          <p:cNvSpPr txBox="1">
            <a:spLocks/>
          </p:cNvSpPr>
          <p:nvPr/>
        </p:nvSpPr>
        <p:spPr>
          <a:xfrm>
            <a:off x="658468" y="2705100"/>
            <a:ext cx="7919738" cy="289634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Atkinson Hyperlegible" pitchFamily="2" charset="0"/>
              </a:rPr>
              <a:t>Analyses</a:t>
            </a:r>
          </a:p>
          <a:p>
            <a:pPr lvl="2"/>
            <a:r>
              <a:rPr lang="en-US" dirty="0">
                <a:latin typeface="Atkinson Hyperlegible" pitchFamily="2" charset="0"/>
              </a:rPr>
              <a:t>By laboratory and by year</a:t>
            </a:r>
          </a:p>
          <a:p>
            <a:pPr lvl="2"/>
            <a:r>
              <a:rPr lang="en-US" dirty="0">
                <a:latin typeface="Atkinson Hyperlegible" pitchFamily="2" charset="0"/>
              </a:rPr>
              <a:t>Age distributions by sex</a:t>
            </a:r>
          </a:p>
          <a:p>
            <a:pPr lvl="2"/>
            <a:r>
              <a:rPr lang="en-US" dirty="0">
                <a:latin typeface="Atkinson Hyperlegible" pitchFamily="2" charset="0"/>
              </a:rPr>
              <a:t>Most common locations</a:t>
            </a:r>
          </a:p>
          <a:p>
            <a:pPr lvl="2"/>
            <a:r>
              <a:rPr lang="en-US" dirty="0">
                <a:latin typeface="Atkinson Hyperlegible" pitchFamily="2" charset="0"/>
              </a:rPr>
              <a:t>Specimen categories</a:t>
            </a:r>
          </a:p>
        </p:txBody>
      </p:sp>
    </p:spTree>
    <p:extLst>
      <p:ext uri="{BB962C8B-B14F-4D97-AF65-F5344CB8AC3E}">
        <p14:creationId xmlns:p14="http://schemas.microsoft.com/office/powerpoint/2010/main" val="2450640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757DAE-15C2-BDF0-5F9E-909344E6B9AD}"/>
              </a:ext>
            </a:extLst>
          </p:cNvPr>
          <p:cNvPicPr>
            <a:picLocks noChangeAspect="1"/>
          </p:cNvPicPr>
          <p:nvPr/>
        </p:nvPicPr>
        <p:blipFill>
          <a:blip r:embed="rId3"/>
          <a:stretch>
            <a:fillRect/>
          </a:stretch>
        </p:blipFill>
        <p:spPr>
          <a:xfrm>
            <a:off x="2362200" y="5864115"/>
            <a:ext cx="4481697" cy="4066938"/>
          </a:xfrm>
          <a:prstGeom prst="rect">
            <a:avLst/>
          </a:prstGeom>
        </p:spPr>
      </p:pic>
      <p:sp>
        <p:nvSpPr>
          <p:cNvPr id="4" name="TextBox 3">
            <a:extLst>
              <a:ext uri="{FF2B5EF4-FFF2-40B4-BE49-F238E27FC236}">
                <a16:creationId xmlns:a16="http://schemas.microsoft.com/office/drawing/2014/main" id="{6CB3A5A4-3790-BA9E-A182-ACDCDB0517A9}"/>
              </a:ext>
            </a:extLst>
          </p:cNvPr>
          <p:cNvSpPr txBox="1"/>
          <p:nvPr/>
        </p:nvSpPr>
        <p:spPr>
          <a:xfrm>
            <a:off x="1219200" y="51147"/>
            <a:ext cx="16572576" cy="1815753"/>
          </a:xfrm>
          <a:prstGeom prst="rect">
            <a:avLst/>
          </a:prstGeom>
        </p:spPr>
        <p:txBody>
          <a:bodyPr wrap="square" lIns="0" tIns="0" rIns="0" bIns="0" rtlCol="0" anchor="t">
            <a:spAutoFit/>
          </a:bodyPr>
          <a:lstStyle/>
          <a:p>
            <a:pPr algn="l"/>
            <a:r>
              <a:rPr lang="en-US" sz="6399" spc="-12" dirty="0">
                <a:solidFill>
                  <a:srgbClr val="0B3A7F"/>
                </a:solidFill>
                <a:latin typeface="Atkinson Hyperlegible" pitchFamily="2" charset="0"/>
              </a:rPr>
              <a:t>Epidemiology report</a:t>
            </a:r>
          </a:p>
          <a:p>
            <a:r>
              <a:rPr lang="en-US" sz="5400" spc="-12" dirty="0">
                <a:solidFill>
                  <a:srgbClr val="0B3A7F"/>
                </a:solidFill>
                <a:latin typeface="Atkinson Hyperlegible" pitchFamily="2" charset="0"/>
              </a:rPr>
              <a:t>Section:  Organisms</a:t>
            </a:r>
          </a:p>
        </p:txBody>
      </p:sp>
      <p:sp>
        <p:nvSpPr>
          <p:cNvPr id="16" name="TextBox 15">
            <a:extLst>
              <a:ext uri="{FF2B5EF4-FFF2-40B4-BE49-F238E27FC236}">
                <a16:creationId xmlns:a16="http://schemas.microsoft.com/office/drawing/2014/main" id="{43D6A902-DB3E-7A49-C916-5E6CF5316A64}"/>
              </a:ext>
            </a:extLst>
          </p:cNvPr>
          <p:cNvSpPr txBox="1"/>
          <p:nvPr/>
        </p:nvSpPr>
        <p:spPr>
          <a:xfrm>
            <a:off x="0" y="4897282"/>
            <a:ext cx="9486111" cy="646331"/>
          </a:xfrm>
          <a:prstGeom prst="rect">
            <a:avLst/>
          </a:prstGeom>
          <a:noFill/>
        </p:spPr>
        <p:txBody>
          <a:bodyPr wrap="square" rtlCol="0">
            <a:spAutoFit/>
          </a:bodyPr>
          <a:lstStyle/>
          <a:p>
            <a:pPr algn="l"/>
            <a:r>
              <a:rPr lang="en-US" sz="3600" b="1" dirty="0">
                <a:latin typeface="Atkinson Hyperlegible" pitchFamily="2" charset="0"/>
              </a:rPr>
              <a:t>Figure 4. Organisms by specimen category</a:t>
            </a:r>
            <a:endParaRPr lang="en-US" sz="2400" b="1" i="1" dirty="0">
              <a:latin typeface="Atkinson Hyperlegible" pitchFamily="2" charset="0"/>
            </a:endParaRPr>
          </a:p>
        </p:txBody>
      </p:sp>
      <p:sp>
        <p:nvSpPr>
          <p:cNvPr id="18" name="TextBox 17">
            <a:extLst>
              <a:ext uri="{FF2B5EF4-FFF2-40B4-BE49-F238E27FC236}">
                <a16:creationId xmlns:a16="http://schemas.microsoft.com/office/drawing/2014/main" id="{6F0542F3-9A2F-4CDD-C1E1-DE0CCB5C38A1}"/>
              </a:ext>
            </a:extLst>
          </p:cNvPr>
          <p:cNvSpPr txBox="1"/>
          <p:nvPr/>
        </p:nvSpPr>
        <p:spPr>
          <a:xfrm>
            <a:off x="9174815" y="5382131"/>
            <a:ext cx="9113185" cy="646331"/>
          </a:xfrm>
          <a:prstGeom prst="rect">
            <a:avLst/>
          </a:prstGeom>
          <a:noFill/>
        </p:spPr>
        <p:txBody>
          <a:bodyPr wrap="square" rtlCol="0">
            <a:spAutoFit/>
          </a:bodyPr>
          <a:lstStyle/>
          <a:p>
            <a:pPr algn="l"/>
            <a:r>
              <a:rPr lang="en-US" sz="3600" b="1" dirty="0">
                <a:latin typeface="Atkinson Hyperlegible" pitchFamily="2" charset="0"/>
              </a:rPr>
              <a:t>Table 7. Organisms increasing over time</a:t>
            </a:r>
            <a:endParaRPr lang="en-US" sz="2400" b="1" dirty="0">
              <a:latin typeface="Atkinson Hyperlegible" pitchFamily="2" charset="0"/>
            </a:endParaRPr>
          </a:p>
        </p:txBody>
      </p:sp>
      <p:sp>
        <p:nvSpPr>
          <p:cNvPr id="2" name="Content Placeholder 2">
            <a:extLst>
              <a:ext uri="{FF2B5EF4-FFF2-40B4-BE49-F238E27FC236}">
                <a16:creationId xmlns:a16="http://schemas.microsoft.com/office/drawing/2014/main" id="{1D533D52-1AF0-427E-9809-F1B0CE1E90F2}"/>
              </a:ext>
            </a:extLst>
          </p:cNvPr>
          <p:cNvSpPr txBox="1">
            <a:spLocks/>
          </p:cNvSpPr>
          <p:nvPr/>
        </p:nvSpPr>
        <p:spPr>
          <a:xfrm>
            <a:off x="658468" y="2095500"/>
            <a:ext cx="7919738" cy="289634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Atkinson Hyperlegible" pitchFamily="2" charset="0"/>
              </a:rPr>
              <a:t>Analyses</a:t>
            </a:r>
          </a:p>
          <a:p>
            <a:pPr lvl="2"/>
            <a:r>
              <a:rPr lang="en-US" dirty="0">
                <a:latin typeface="Atkinson Hyperlegible" pitchFamily="2" charset="0"/>
              </a:rPr>
              <a:t>By month</a:t>
            </a:r>
          </a:p>
          <a:p>
            <a:pPr lvl="2"/>
            <a:r>
              <a:rPr lang="en-US" dirty="0">
                <a:latin typeface="Atkinson Hyperlegible" pitchFamily="2" charset="0"/>
              </a:rPr>
              <a:t>By specimen category</a:t>
            </a:r>
          </a:p>
          <a:p>
            <a:pPr lvl="2"/>
            <a:r>
              <a:rPr lang="en-US" dirty="0">
                <a:latin typeface="Atkinson Hyperlegible" pitchFamily="2" charset="0"/>
              </a:rPr>
              <a:t>Important species</a:t>
            </a:r>
          </a:p>
          <a:p>
            <a:pPr lvl="2"/>
            <a:r>
              <a:rPr lang="en-US" dirty="0">
                <a:latin typeface="Atkinson Hyperlegible" pitchFamily="2" charset="0"/>
              </a:rPr>
              <a:t>Trends over time</a:t>
            </a:r>
          </a:p>
        </p:txBody>
      </p:sp>
      <p:pic>
        <p:nvPicPr>
          <p:cNvPr id="8" name="Picture 7">
            <a:extLst>
              <a:ext uri="{FF2B5EF4-FFF2-40B4-BE49-F238E27FC236}">
                <a16:creationId xmlns:a16="http://schemas.microsoft.com/office/drawing/2014/main" id="{852700A1-E7B2-467D-4A1D-25B9C02FB849}"/>
              </a:ext>
            </a:extLst>
          </p:cNvPr>
          <p:cNvPicPr>
            <a:picLocks noChangeAspect="1"/>
          </p:cNvPicPr>
          <p:nvPr/>
        </p:nvPicPr>
        <p:blipFill>
          <a:blip r:embed="rId4"/>
          <a:stretch>
            <a:fillRect/>
          </a:stretch>
        </p:blipFill>
        <p:spPr>
          <a:xfrm>
            <a:off x="9530888" y="5968539"/>
            <a:ext cx="7696316" cy="2837810"/>
          </a:xfrm>
          <a:prstGeom prst="rect">
            <a:avLst/>
          </a:prstGeom>
        </p:spPr>
      </p:pic>
    </p:spTree>
    <p:extLst>
      <p:ext uri="{BB962C8B-B14F-4D97-AF65-F5344CB8AC3E}">
        <p14:creationId xmlns:p14="http://schemas.microsoft.com/office/powerpoint/2010/main" val="1511314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3A5A4-3790-BA9E-A182-ACDCDB0517A9}"/>
              </a:ext>
            </a:extLst>
          </p:cNvPr>
          <p:cNvSpPr txBox="1"/>
          <p:nvPr/>
        </p:nvSpPr>
        <p:spPr>
          <a:xfrm>
            <a:off x="533400" y="-50832"/>
            <a:ext cx="16572576" cy="1815753"/>
          </a:xfrm>
          <a:prstGeom prst="rect">
            <a:avLst/>
          </a:prstGeom>
        </p:spPr>
        <p:txBody>
          <a:bodyPr wrap="square" lIns="0" tIns="0" rIns="0" bIns="0" rtlCol="0" anchor="t">
            <a:spAutoFit/>
          </a:bodyPr>
          <a:lstStyle/>
          <a:p>
            <a:pPr algn="l"/>
            <a:r>
              <a:rPr lang="en-US" sz="6399" spc="-12" dirty="0">
                <a:solidFill>
                  <a:srgbClr val="0B3A7F"/>
                </a:solidFill>
                <a:latin typeface="Atkinson Hyperlegible" pitchFamily="2" charset="0"/>
              </a:rPr>
              <a:t>Epidemiology report</a:t>
            </a:r>
          </a:p>
          <a:p>
            <a:r>
              <a:rPr lang="en-US" sz="5400" spc="-12" dirty="0">
                <a:solidFill>
                  <a:srgbClr val="0B3A7F"/>
                </a:solidFill>
                <a:latin typeface="Atkinson Hyperlegible" pitchFamily="2" charset="0"/>
              </a:rPr>
              <a:t>Section:  Antibiotics</a:t>
            </a:r>
          </a:p>
        </p:txBody>
      </p:sp>
      <p:sp>
        <p:nvSpPr>
          <p:cNvPr id="18" name="TextBox 17">
            <a:extLst>
              <a:ext uri="{FF2B5EF4-FFF2-40B4-BE49-F238E27FC236}">
                <a16:creationId xmlns:a16="http://schemas.microsoft.com/office/drawing/2014/main" id="{6F0542F3-9A2F-4CDD-C1E1-DE0CCB5C38A1}"/>
              </a:ext>
            </a:extLst>
          </p:cNvPr>
          <p:cNvSpPr txBox="1"/>
          <p:nvPr/>
        </p:nvSpPr>
        <p:spPr>
          <a:xfrm>
            <a:off x="8458200" y="5676900"/>
            <a:ext cx="7563548" cy="1200329"/>
          </a:xfrm>
          <a:prstGeom prst="rect">
            <a:avLst/>
          </a:prstGeom>
          <a:noFill/>
        </p:spPr>
        <p:txBody>
          <a:bodyPr wrap="square" rtlCol="0">
            <a:spAutoFit/>
          </a:bodyPr>
          <a:lstStyle/>
          <a:p>
            <a:pPr algn="l"/>
            <a:r>
              <a:rPr lang="en-US" sz="3600" b="1" dirty="0">
                <a:latin typeface="Atkinson Hyperlegible" pitchFamily="2" charset="0"/>
              </a:rPr>
              <a:t>Table 23. Gram-negative antibiogram</a:t>
            </a:r>
            <a:endParaRPr lang="en-US" sz="2400" b="1" dirty="0">
              <a:latin typeface="Atkinson Hyperlegible" pitchFamily="2" charset="0"/>
            </a:endParaRPr>
          </a:p>
        </p:txBody>
      </p:sp>
      <p:pic>
        <p:nvPicPr>
          <p:cNvPr id="14" name="Picture 13">
            <a:extLst>
              <a:ext uri="{FF2B5EF4-FFF2-40B4-BE49-F238E27FC236}">
                <a16:creationId xmlns:a16="http://schemas.microsoft.com/office/drawing/2014/main" id="{970558AA-9F11-3A83-5228-A6320584F5D7}"/>
              </a:ext>
            </a:extLst>
          </p:cNvPr>
          <p:cNvPicPr>
            <a:picLocks noChangeAspect="1"/>
          </p:cNvPicPr>
          <p:nvPr/>
        </p:nvPicPr>
        <p:blipFill>
          <a:blip r:embed="rId3"/>
          <a:stretch>
            <a:fillRect/>
          </a:stretch>
        </p:blipFill>
        <p:spPr>
          <a:xfrm>
            <a:off x="8458200" y="6362700"/>
            <a:ext cx="9220200" cy="1042176"/>
          </a:xfrm>
          <a:prstGeom prst="rect">
            <a:avLst/>
          </a:prstGeom>
        </p:spPr>
      </p:pic>
      <p:sp>
        <p:nvSpPr>
          <p:cNvPr id="7" name="Content Placeholder 2">
            <a:extLst>
              <a:ext uri="{FF2B5EF4-FFF2-40B4-BE49-F238E27FC236}">
                <a16:creationId xmlns:a16="http://schemas.microsoft.com/office/drawing/2014/main" id="{031109F3-677F-789B-E179-5E6C64C4C839}"/>
              </a:ext>
            </a:extLst>
          </p:cNvPr>
          <p:cNvSpPr txBox="1">
            <a:spLocks/>
          </p:cNvSpPr>
          <p:nvPr/>
        </p:nvSpPr>
        <p:spPr>
          <a:xfrm>
            <a:off x="658468" y="2324100"/>
            <a:ext cx="7919738" cy="289634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Atkinson Hyperlegible" pitchFamily="2" charset="0"/>
              </a:rPr>
              <a:t>Analyses</a:t>
            </a:r>
            <a:endParaRPr lang="en-US" sz="2400" dirty="0">
              <a:latin typeface="Atkinson Hyperlegible" pitchFamily="2" charset="0"/>
            </a:endParaRPr>
          </a:p>
          <a:p>
            <a:pPr lvl="2"/>
            <a:r>
              <a:rPr lang="en-US" dirty="0">
                <a:latin typeface="Atkinson Hyperlegible" pitchFamily="2" charset="0"/>
              </a:rPr>
              <a:t>Alerts for Important resistance</a:t>
            </a:r>
          </a:p>
          <a:p>
            <a:pPr lvl="2"/>
            <a:r>
              <a:rPr lang="en-US" dirty="0">
                <a:latin typeface="Atkinson Hyperlegible" pitchFamily="2" charset="0"/>
              </a:rPr>
              <a:t>Antibiograms</a:t>
            </a:r>
          </a:p>
          <a:p>
            <a:pPr lvl="2"/>
            <a:r>
              <a:rPr lang="en-US" dirty="0">
                <a:latin typeface="Atkinson Hyperlegible" pitchFamily="2" charset="0"/>
              </a:rPr>
              <a:t>WHO List of priority resistance </a:t>
            </a:r>
          </a:p>
          <a:p>
            <a:pPr lvl="2"/>
            <a:r>
              <a:rPr lang="en-US" dirty="0">
                <a:latin typeface="Atkinson Hyperlegible" pitchFamily="2" charset="0"/>
              </a:rPr>
              <a:t>UN Sustainable Development Goals</a:t>
            </a:r>
          </a:p>
          <a:p>
            <a:pPr lvl="2"/>
            <a:r>
              <a:rPr lang="en-US" dirty="0">
                <a:latin typeface="Atkinson Hyperlegible" pitchFamily="2" charset="0"/>
              </a:rPr>
              <a:t>Multidrug resistance</a:t>
            </a:r>
          </a:p>
        </p:txBody>
      </p:sp>
      <p:sp>
        <p:nvSpPr>
          <p:cNvPr id="8" name="TextBox 7">
            <a:extLst>
              <a:ext uri="{FF2B5EF4-FFF2-40B4-BE49-F238E27FC236}">
                <a16:creationId xmlns:a16="http://schemas.microsoft.com/office/drawing/2014/main" id="{F0944903-E920-1C4A-C448-C6B524EE49DF}"/>
              </a:ext>
            </a:extLst>
          </p:cNvPr>
          <p:cNvSpPr txBox="1"/>
          <p:nvPr/>
        </p:nvSpPr>
        <p:spPr>
          <a:xfrm>
            <a:off x="633068" y="5668466"/>
            <a:ext cx="7467600" cy="1200329"/>
          </a:xfrm>
          <a:prstGeom prst="rect">
            <a:avLst/>
          </a:prstGeom>
          <a:noFill/>
        </p:spPr>
        <p:txBody>
          <a:bodyPr wrap="square" rtlCol="0">
            <a:spAutoFit/>
          </a:bodyPr>
          <a:lstStyle/>
          <a:p>
            <a:pPr algn="l"/>
            <a:r>
              <a:rPr lang="en-US" sz="3600" b="1" dirty="0">
                <a:latin typeface="Atkinson Hyperlegible" pitchFamily="2" charset="0"/>
              </a:rPr>
              <a:t>Table 13. WHO Priority resistance</a:t>
            </a:r>
            <a:endParaRPr lang="en-US" sz="2400" b="1" i="1" dirty="0">
              <a:latin typeface="Atkinson Hyperlegible" pitchFamily="2" charset="0"/>
            </a:endParaRPr>
          </a:p>
        </p:txBody>
      </p:sp>
      <p:pic>
        <p:nvPicPr>
          <p:cNvPr id="12" name="Picture 11">
            <a:extLst>
              <a:ext uri="{FF2B5EF4-FFF2-40B4-BE49-F238E27FC236}">
                <a16:creationId xmlns:a16="http://schemas.microsoft.com/office/drawing/2014/main" id="{26B9D4F9-DCB5-0077-44A3-144BC516C44E}"/>
              </a:ext>
            </a:extLst>
          </p:cNvPr>
          <p:cNvPicPr>
            <a:picLocks noChangeAspect="1"/>
          </p:cNvPicPr>
          <p:nvPr/>
        </p:nvPicPr>
        <p:blipFill>
          <a:blip r:embed="rId4"/>
          <a:stretch>
            <a:fillRect/>
          </a:stretch>
        </p:blipFill>
        <p:spPr>
          <a:xfrm>
            <a:off x="711286" y="6258202"/>
            <a:ext cx="6855982" cy="3409395"/>
          </a:xfrm>
          <a:prstGeom prst="rect">
            <a:avLst/>
          </a:prstGeom>
        </p:spPr>
      </p:pic>
    </p:spTree>
    <p:extLst>
      <p:ext uri="{BB962C8B-B14F-4D97-AF65-F5344CB8AC3E}">
        <p14:creationId xmlns:p14="http://schemas.microsoft.com/office/powerpoint/2010/main" val="4107087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3A5A4-3790-BA9E-A182-ACDCDB0517A9}"/>
              </a:ext>
            </a:extLst>
          </p:cNvPr>
          <p:cNvSpPr txBox="1"/>
          <p:nvPr/>
        </p:nvSpPr>
        <p:spPr>
          <a:xfrm>
            <a:off x="838200" y="101568"/>
            <a:ext cx="16840200" cy="1815753"/>
          </a:xfrm>
          <a:prstGeom prst="rect">
            <a:avLst/>
          </a:prstGeom>
        </p:spPr>
        <p:txBody>
          <a:bodyPr wrap="square" lIns="0" tIns="0" rIns="0" bIns="0" rtlCol="0" anchor="t">
            <a:spAutoFit/>
          </a:bodyPr>
          <a:lstStyle/>
          <a:p>
            <a:pPr algn="l"/>
            <a:r>
              <a:rPr lang="en-US" sz="6399" spc="-12" dirty="0">
                <a:solidFill>
                  <a:srgbClr val="0B3A7F"/>
                </a:solidFill>
                <a:latin typeface="Atkinson Hyperlegible" pitchFamily="2" charset="0"/>
              </a:rPr>
              <a:t>Epidemiology report</a:t>
            </a:r>
          </a:p>
          <a:p>
            <a:r>
              <a:rPr lang="en-US" sz="5400" spc="-12" dirty="0">
                <a:solidFill>
                  <a:srgbClr val="0B3A7F"/>
                </a:solidFill>
                <a:latin typeface="Atkinson Hyperlegible" pitchFamily="2" charset="0"/>
              </a:rPr>
              <a:t>Section:  Antibiotics and Multidrug resistance</a:t>
            </a:r>
          </a:p>
        </p:txBody>
      </p:sp>
      <p:pic>
        <p:nvPicPr>
          <p:cNvPr id="10" name="Picture 9">
            <a:extLst>
              <a:ext uri="{FF2B5EF4-FFF2-40B4-BE49-F238E27FC236}">
                <a16:creationId xmlns:a16="http://schemas.microsoft.com/office/drawing/2014/main" id="{AD6F8704-AD88-532D-B25B-B54136DF7B5C}"/>
              </a:ext>
            </a:extLst>
          </p:cNvPr>
          <p:cNvPicPr>
            <a:picLocks noChangeAspect="1"/>
          </p:cNvPicPr>
          <p:nvPr/>
        </p:nvPicPr>
        <p:blipFill>
          <a:blip r:embed="rId3"/>
          <a:stretch>
            <a:fillRect/>
          </a:stretch>
        </p:blipFill>
        <p:spPr>
          <a:xfrm>
            <a:off x="8305800" y="5625706"/>
            <a:ext cx="8952916" cy="4058966"/>
          </a:xfrm>
          <a:prstGeom prst="rect">
            <a:avLst/>
          </a:prstGeom>
        </p:spPr>
      </p:pic>
      <p:sp>
        <p:nvSpPr>
          <p:cNvPr id="2" name="TextBox 1">
            <a:extLst>
              <a:ext uri="{FF2B5EF4-FFF2-40B4-BE49-F238E27FC236}">
                <a16:creationId xmlns:a16="http://schemas.microsoft.com/office/drawing/2014/main" id="{43D6A902-DB3E-7A49-C916-5E6CF5316A64}"/>
              </a:ext>
            </a:extLst>
          </p:cNvPr>
          <p:cNvSpPr txBox="1"/>
          <p:nvPr/>
        </p:nvSpPr>
        <p:spPr>
          <a:xfrm>
            <a:off x="734113" y="2855692"/>
            <a:ext cx="7038288" cy="1200329"/>
          </a:xfrm>
          <a:prstGeom prst="rect">
            <a:avLst/>
          </a:prstGeom>
          <a:noFill/>
        </p:spPr>
        <p:txBody>
          <a:bodyPr wrap="square" rtlCol="0">
            <a:spAutoFit/>
          </a:bodyPr>
          <a:lstStyle/>
          <a:p>
            <a:pPr algn="l"/>
            <a:r>
              <a:rPr lang="en-US" sz="3600" b="1" dirty="0">
                <a:latin typeface="Atkinson Hyperlegible" pitchFamily="2" charset="0"/>
              </a:rPr>
              <a:t>Table 10. Multidrug resistance</a:t>
            </a:r>
          </a:p>
          <a:p>
            <a:pPr algn="l"/>
            <a:r>
              <a:rPr lang="en-US" sz="3600" b="1" dirty="0">
                <a:latin typeface="Atkinson Hyperlegible" pitchFamily="2" charset="0"/>
              </a:rPr>
              <a:t>ECDC definitions</a:t>
            </a:r>
            <a:endParaRPr lang="en-US" sz="2400" b="1" i="1" dirty="0">
              <a:latin typeface="Atkinson Hyperlegible" pitchFamily="2" charset="0"/>
            </a:endParaRPr>
          </a:p>
        </p:txBody>
      </p:sp>
      <p:sp>
        <p:nvSpPr>
          <p:cNvPr id="5" name="TextBox 4">
            <a:extLst>
              <a:ext uri="{FF2B5EF4-FFF2-40B4-BE49-F238E27FC236}">
                <a16:creationId xmlns:a16="http://schemas.microsoft.com/office/drawing/2014/main" id="{0678F4F1-CE48-0BF7-F161-E436504FE9BF}"/>
              </a:ext>
            </a:extLst>
          </p:cNvPr>
          <p:cNvSpPr txBox="1"/>
          <p:nvPr/>
        </p:nvSpPr>
        <p:spPr>
          <a:xfrm>
            <a:off x="685800" y="6210300"/>
            <a:ext cx="6858000" cy="1200329"/>
          </a:xfrm>
          <a:prstGeom prst="rect">
            <a:avLst/>
          </a:prstGeom>
          <a:noFill/>
        </p:spPr>
        <p:txBody>
          <a:bodyPr wrap="square" rtlCol="0">
            <a:spAutoFit/>
          </a:bodyPr>
          <a:lstStyle/>
          <a:p>
            <a:pPr algn="l"/>
            <a:r>
              <a:rPr lang="en-US" sz="3600" b="1" dirty="0">
                <a:latin typeface="Atkinson Hyperlegible" pitchFamily="2" charset="0"/>
              </a:rPr>
              <a:t>Table 11. Multidrug resistance </a:t>
            </a:r>
          </a:p>
          <a:p>
            <a:pPr algn="l"/>
            <a:r>
              <a:rPr lang="en-US" sz="3600" b="1" dirty="0">
                <a:latin typeface="Atkinson Hyperlegible" pitchFamily="2" charset="0"/>
              </a:rPr>
              <a:t>WHONET resistance profiles</a:t>
            </a:r>
            <a:endParaRPr lang="en-US" sz="2400" b="1" i="1" dirty="0">
              <a:latin typeface="Atkinson Hyperlegible" pitchFamily="2" charset="0"/>
            </a:endParaRPr>
          </a:p>
        </p:txBody>
      </p:sp>
      <p:pic>
        <p:nvPicPr>
          <p:cNvPr id="9" name="Picture 8">
            <a:extLst>
              <a:ext uri="{FF2B5EF4-FFF2-40B4-BE49-F238E27FC236}">
                <a16:creationId xmlns:a16="http://schemas.microsoft.com/office/drawing/2014/main" id="{F45B4EB5-F993-D00E-6FB8-1603923646B8}"/>
              </a:ext>
            </a:extLst>
          </p:cNvPr>
          <p:cNvPicPr>
            <a:picLocks noChangeAspect="1"/>
          </p:cNvPicPr>
          <p:nvPr/>
        </p:nvPicPr>
        <p:blipFill>
          <a:blip r:embed="rId4"/>
          <a:stretch>
            <a:fillRect/>
          </a:stretch>
        </p:blipFill>
        <p:spPr>
          <a:xfrm>
            <a:off x="8001000" y="2855692"/>
            <a:ext cx="9583368" cy="2086416"/>
          </a:xfrm>
          <a:prstGeom prst="rect">
            <a:avLst/>
          </a:prstGeom>
        </p:spPr>
      </p:pic>
    </p:spTree>
    <p:extLst>
      <p:ext uri="{BB962C8B-B14F-4D97-AF65-F5344CB8AC3E}">
        <p14:creationId xmlns:p14="http://schemas.microsoft.com/office/powerpoint/2010/main" val="148993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3A5A4-3790-BA9E-A182-ACDCDB0517A9}"/>
              </a:ext>
            </a:extLst>
          </p:cNvPr>
          <p:cNvSpPr txBox="1"/>
          <p:nvPr/>
        </p:nvSpPr>
        <p:spPr>
          <a:xfrm>
            <a:off x="838200" y="-203232"/>
            <a:ext cx="16572576" cy="1815753"/>
          </a:xfrm>
          <a:prstGeom prst="rect">
            <a:avLst/>
          </a:prstGeom>
        </p:spPr>
        <p:txBody>
          <a:bodyPr wrap="square" lIns="0" tIns="0" rIns="0" bIns="0" rtlCol="0" anchor="t">
            <a:spAutoFit/>
          </a:bodyPr>
          <a:lstStyle/>
          <a:p>
            <a:pPr algn="l"/>
            <a:r>
              <a:rPr lang="en-US" sz="6399" spc="-12" dirty="0">
                <a:solidFill>
                  <a:srgbClr val="0B3A7F"/>
                </a:solidFill>
                <a:latin typeface="Atkinson Hyperlegible" pitchFamily="2" charset="0"/>
              </a:rPr>
              <a:t>Epidemiology report</a:t>
            </a:r>
          </a:p>
          <a:p>
            <a:r>
              <a:rPr lang="en-US" sz="5400" spc="-12" dirty="0">
                <a:solidFill>
                  <a:srgbClr val="0B3A7F"/>
                </a:solidFill>
                <a:latin typeface="Atkinson Hyperlegible" pitchFamily="2" charset="0"/>
              </a:rPr>
              <a:t>Section:  Cluster detection</a:t>
            </a:r>
          </a:p>
        </p:txBody>
      </p:sp>
      <p:sp>
        <p:nvSpPr>
          <p:cNvPr id="17" name="TextBox 16">
            <a:extLst>
              <a:ext uri="{FF2B5EF4-FFF2-40B4-BE49-F238E27FC236}">
                <a16:creationId xmlns:a16="http://schemas.microsoft.com/office/drawing/2014/main" id="{0678F4F1-CE48-0BF7-F161-E436504FE9BF}"/>
              </a:ext>
            </a:extLst>
          </p:cNvPr>
          <p:cNvSpPr txBox="1"/>
          <p:nvPr/>
        </p:nvSpPr>
        <p:spPr>
          <a:xfrm>
            <a:off x="747897" y="6229171"/>
            <a:ext cx="8319903" cy="1200329"/>
          </a:xfrm>
          <a:prstGeom prst="rect">
            <a:avLst/>
          </a:prstGeom>
          <a:noFill/>
        </p:spPr>
        <p:txBody>
          <a:bodyPr wrap="square" rtlCol="0">
            <a:spAutoFit/>
          </a:bodyPr>
          <a:lstStyle/>
          <a:p>
            <a:pPr algn="l"/>
            <a:r>
              <a:rPr lang="en-US" sz="3600" b="1" dirty="0">
                <a:latin typeface="Atkinson Hyperlegible" pitchFamily="2" charset="0"/>
              </a:rPr>
              <a:t>Figure 6. Cluster detection by resistance profile</a:t>
            </a:r>
            <a:endParaRPr lang="en-US" sz="2400" b="1" i="1" dirty="0">
              <a:latin typeface="Atkinson Hyperlegible" pitchFamily="2" charset="0"/>
            </a:endParaRPr>
          </a:p>
        </p:txBody>
      </p:sp>
      <p:sp>
        <p:nvSpPr>
          <p:cNvPr id="18" name="TextBox 17">
            <a:extLst>
              <a:ext uri="{FF2B5EF4-FFF2-40B4-BE49-F238E27FC236}">
                <a16:creationId xmlns:a16="http://schemas.microsoft.com/office/drawing/2014/main" id="{6F0542F3-9A2F-4CDD-C1E1-DE0CCB5C38A1}"/>
              </a:ext>
            </a:extLst>
          </p:cNvPr>
          <p:cNvSpPr txBox="1"/>
          <p:nvPr/>
        </p:nvSpPr>
        <p:spPr>
          <a:xfrm>
            <a:off x="762001" y="2400300"/>
            <a:ext cx="8305800" cy="1200329"/>
          </a:xfrm>
          <a:prstGeom prst="rect">
            <a:avLst/>
          </a:prstGeom>
          <a:noFill/>
        </p:spPr>
        <p:txBody>
          <a:bodyPr wrap="square" rtlCol="0">
            <a:spAutoFit/>
          </a:bodyPr>
          <a:lstStyle/>
          <a:p>
            <a:pPr algn="l"/>
            <a:r>
              <a:rPr lang="en-US" sz="3600" b="1" dirty="0">
                <a:latin typeface="Atkinson Hyperlegible" pitchFamily="2" charset="0"/>
              </a:rPr>
              <a:t>Figure 5. Cluster detection by species</a:t>
            </a:r>
            <a:endParaRPr lang="en-US" sz="2400" b="1" dirty="0">
              <a:latin typeface="Atkinson Hyperlegible" pitchFamily="2" charset="0"/>
            </a:endParaRPr>
          </a:p>
        </p:txBody>
      </p:sp>
      <p:pic>
        <p:nvPicPr>
          <p:cNvPr id="5" name="Picture 4">
            <a:extLst>
              <a:ext uri="{FF2B5EF4-FFF2-40B4-BE49-F238E27FC236}">
                <a16:creationId xmlns:a16="http://schemas.microsoft.com/office/drawing/2014/main" id="{82E06DBB-00F9-DAD9-63E4-F80C57C60E81}"/>
              </a:ext>
            </a:extLst>
          </p:cNvPr>
          <p:cNvPicPr>
            <a:picLocks noChangeAspect="1"/>
          </p:cNvPicPr>
          <p:nvPr/>
        </p:nvPicPr>
        <p:blipFill>
          <a:blip r:embed="rId3"/>
          <a:stretch>
            <a:fillRect/>
          </a:stretch>
        </p:blipFill>
        <p:spPr>
          <a:xfrm>
            <a:off x="10744200" y="7048500"/>
            <a:ext cx="3513124" cy="3101609"/>
          </a:xfrm>
          <a:prstGeom prst="rect">
            <a:avLst/>
          </a:prstGeom>
        </p:spPr>
      </p:pic>
      <p:pic>
        <p:nvPicPr>
          <p:cNvPr id="9" name="Picture 8">
            <a:extLst>
              <a:ext uri="{FF2B5EF4-FFF2-40B4-BE49-F238E27FC236}">
                <a16:creationId xmlns:a16="http://schemas.microsoft.com/office/drawing/2014/main" id="{3BFB9513-FEC3-30EF-3E2B-FDABBB620622}"/>
              </a:ext>
            </a:extLst>
          </p:cNvPr>
          <p:cNvPicPr>
            <a:picLocks noChangeAspect="1"/>
          </p:cNvPicPr>
          <p:nvPr/>
        </p:nvPicPr>
        <p:blipFill>
          <a:blip r:embed="rId4"/>
          <a:stretch>
            <a:fillRect/>
          </a:stretch>
        </p:blipFill>
        <p:spPr>
          <a:xfrm>
            <a:off x="8991600" y="2106658"/>
            <a:ext cx="4495800" cy="4103642"/>
          </a:xfrm>
          <a:prstGeom prst="rect">
            <a:avLst/>
          </a:prstGeom>
        </p:spPr>
      </p:pic>
    </p:spTree>
    <p:extLst>
      <p:ext uri="{BB962C8B-B14F-4D97-AF65-F5344CB8AC3E}">
        <p14:creationId xmlns:p14="http://schemas.microsoft.com/office/powerpoint/2010/main" val="1037279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3A5A4-3790-BA9E-A182-ACDCDB0517A9}"/>
              </a:ext>
            </a:extLst>
          </p:cNvPr>
          <p:cNvSpPr txBox="1"/>
          <p:nvPr/>
        </p:nvSpPr>
        <p:spPr>
          <a:xfrm>
            <a:off x="1219200" y="-50832"/>
            <a:ext cx="16572576" cy="2049535"/>
          </a:xfrm>
          <a:prstGeom prst="rect">
            <a:avLst/>
          </a:prstGeom>
        </p:spPr>
        <p:txBody>
          <a:bodyPr wrap="square" lIns="0" tIns="0" rIns="0" bIns="0" rtlCol="0" anchor="t">
            <a:spAutoFit/>
          </a:bodyPr>
          <a:lstStyle/>
          <a:p>
            <a:pPr algn="l"/>
            <a:r>
              <a:rPr lang="en-US" sz="6399" spc="-12" dirty="0">
                <a:solidFill>
                  <a:srgbClr val="0B3A7F"/>
                </a:solidFill>
                <a:latin typeface="Atkinson Hyperlegible" pitchFamily="2" charset="0"/>
              </a:rPr>
              <a:t>Test practices and data quality</a:t>
            </a:r>
          </a:p>
          <a:p>
            <a:pPr>
              <a:lnSpc>
                <a:spcPts val="8959"/>
              </a:lnSpc>
            </a:pPr>
            <a:r>
              <a:rPr lang="en-US" sz="5400" spc="-12" dirty="0">
                <a:solidFill>
                  <a:srgbClr val="0B3A7F"/>
                </a:solidFill>
                <a:latin typeface="Atkinson Hyperlegible" pitchFamily="2" charset="0"/>
              </a:rPr>
              <a:t>Full report</a:t>
            </a:r>
            <a:endParaRPr lang="en-US" sz="6399" spc="-12" dirty="0">
              <a:solidFill>
                <a:srgbClr val="0B3A7F"/>
              </a:solidFill>
              <a:latin typeface="Atkinson Hyperlegible" pitchFamily="2" charset="0"/>
            </a:endParaRPr>
          </a:p>
        </p:txBody>
      </p:sp>
      <p:pic>
        <p:nvPicPr>
          <p:cNvPr id="6" name="Picture 5">
            <a:extLst>
              <a:ext uri="{FF2B5EF4-FFF2-40B4-BE49-F238E27FC236}">
                <a16:creationId xmlns:a16="http://schemas.microsoft.com/office/drawing/2014/main" id="{7B08A0AC-1B2F-C1AC-CE00-ACF866A6DF18}"/>
              </a:ext>
            </a:extLst>
          </p:cNvPr>
          <p:cNvPicPr>
            <a:picLocks noChangeAspect="1"/>
          </p:cNvPicPr>
          <p:nvPr/>
        </p:nvPicPr>
        <p:blipFill>
          <a:blip r:embed="rId3"/>
          <a:stretch>
            <a:fillRect/>
          </a:stretch>
        </p:blipFill>
        <p:spPr>
          <a:xfrm>
            <a:off x="856744" y="2705100"/>
            <a:ext cx="15935116" cy="5958347"/>
          </a:xfrm>
          <a:prstGeom prst="rect">
            <a:avLst/>
          </a:prstGeom>
        </p:spPr>
      </p:pic>
    </p:spTree>
    <p:extLst>
      <p:ext uri="{BB962C8B-B14F-4D97-AF65-F5344CB8AC3E}">
        <p14:creationId xmlns:p14="http://schemas.microsoft.com/office/powerpoint/2010/main" val="878982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C5B8B7-0841-6393-BE5D-EB952B80F802}"/>
              </a:ext>
            </a:extLst>
          </p:cNvPr>
          <p:cNvSpPr>
            <a:spLocks noGrp="1"/>
          </p:cNvSpPr>
          <p:nvPr>
            <p:ph idx="1"/>
          </p:nvPr>
        </p:nvSpPr>
        <p:spPr>
          <a:xfrm>
            <a:off x="1257300" y="1804581"/>
            <a:ext cx="15773400" cy="7606119"/>
          </a:xfrm>
        </p:spPr>
        <p:txBody>
          <a:bodyPr>
            <a:normAutofit lnSpcReduction="10000"/>
          </a:bodyPr>
          <a:lstStyle/>
          <a:p>
            <a:r>
              <a:rPr lang="en-US" sz="3600" dirty="0">
                <a:latin typeface="Atkinson Hyperlegible" pitchFamily="2" charset="0"/>
              </a:rPr>
              <a:t>In WHONET Quick analysis, the data analyst can create automatic “reports”, which combine the results of several analyses into a single output.</a:t>
            </a:r>
          </a:p>
          <a:p>
            <a:r>
              <a:rPr lang="en-US" sz="3600" dirty="0">
                <a:latin typeface="Atkinson Hyperlegible" pitchFamily="2" charset="0"/>
              </a:rPr>
              <a:t>Reports can be shared with partners in the laboratory, pharmacy, infectious diseases, infection control, national authorities, collaborating organizations, and funders.</a:t>
            </a:r>
          </a:p>
          <a:p>
            <a:r>
              <a:rPr lang="en-US" sz="3600" dirty="0">
                <a:latin typeface="Atkinson Hyperlegible" pitchFamily="2" charset="0"/>
              </a:rPr>
              <a:t>Like WHONET macros, reports save time and promote consistency with repeated analyses.</a:t>
            </a:r>
          </a:p>
          <a:p>
            <a:r>
              <a:rPr lang="en-US" sz="3600" dirty="0">
                <a:latin typeface="Atkinson Hyperlegible" pitchFamily="2" charset="0"/>
              </a:rPr>
              <a:t>One WHONET user can create reports for many other WHONET users, which promotes standardization and collaborative discussions of results both within a single institution and across many institutions.</a:t>
            </a:r>
          </a:p>
          <a:p>
            <a:r>
              <a:rPr lang="en-US" sz="3600" dirty="0">
                <a:latin typeface="Atkinson Hyperlegible" pitchFamily="2" charset="0"/>
              </a:rPr>
              <a:t>WHONET reports can be automated to run on a periodic basis (daily, weekly, monthly, etc.)</a:t>
            </a:r>
          </a:p>
        </p:txBody>
      </p:sp>
      <p:grpSp>
        <p:nvGrpSpPr>
          <p:cNvPr id="4" name="Group 3">
            <a:extLst>
              <a:ext uri="{FF2B5EF4-FFF2-40B4-BE49-F238E27FC236}">
                <a16:creationId xmlns:a16="http://schemas.microsoft.com/office/drawing/2014/main" id="{6E805A65-D021-01F1-7DBB-CB7E2002759D}"/>
              </a:ext>
            </a:extLst>
          </p:cNvPr>
          <p:cNvGrpSpPr/>
          <p:nvPr/>
        </p:nvGrpSpPr>
        <p:grpSpPr>
          <a:xfrm>
            <a:off x="146542" y="146542"/>
            <a:ext cx="882158" cy="882158"/>
            <a:chOff x="146542" y="146542"/>
            <a:chExt cx="882158" cy="882158"/>
          </a:xfrm>
        </p:grpSpPr>
        <p:sp>
          <p:nvSpPr>
            <p:cNvPr id="5" name="Freeform 11">
              <a:extLst>
                <a:ext uri="{FF2B5EF4-FFF2-40B4-BE49-F238E27FC236}">
                  <a16:creationId xmlns:a16="http://schemas.microsoft.com/office/drawing/2014/main" id="{C96D8141-80AB-A03F-A3A7-D059B2FC1F8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6" name="TextBox 12">
              <a:extLst>
                <a:ext uri="{FF2B5EF4-FFF2-40B4-BE49-F238E27FC236}">
                  <a16:creationId xmlns:a16="http://schemas.microsoft.com/office/drawing/2014/main" id="{2BE39BC5-8DD9-18FA-8C13-96C0807781BF}"/>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7" name="TextBox 2">
            <a:extLst>
              <a:ext uri="{FF2B5EF4-FFF2-40B4-BE49-F238E27FC236}">
                <a16:creationId xmlns:a16="http://schemas.microsoft.com/office/drawing/2014/main" id="{7132A217-E7A9-044C-DDFE-0FF22F78CB94}"/>
              </a:ext>
            </a:extLst>
          </p:cNvPr>
          <p:cNvSpPr txBox="1"/>
          <p:nvPr/>
        </p:nvSpPr>
        <p:spPr>
          <a:xfrm>
            <a:off x="1568882" y="22717"/>
            <a:ext cx="16572576" cy="1092863"/>
          </a:xfrm>
          <a:prstGeom prst="rect">
            <a:avLst/>
          </a:prstGeom>
        </p:spPr>
        <p:txBody>
          <a:bodyPr wrap="square" lIns="0" tIns="0" rIns="0" bIns="0" rtlCol="0" anchor="t">
            <a:spAutoFit/>
          </a:bodyPr>
          <a:lstStyle/>
          <a:p>
            <a:pPr algn="l">
              <a:lnSpc>
                <a:spcPts val="8959"/>
              </a:lnSpc>
            </a:pPr>
            <a:r>
              <a:rPr lang="en-US" sz="6160" spc="-12" dirty="0">
                <a:solidFill>
                  <a:srgbClr val="0B3A7F"/>
                </a:solidFill>
                <a:latin typeface="Atkinson Hyperlegible" pitchFamily="2" charset="0"/>
              </a:rPr>
              <a:t>Benefits of WHONET reports</a:t>
            </a:r>
          </a:p>
        </p:txBody>
      </p:sp>
    </p:spTree>
    <p:extLst>
      <p:ext uri="{BB962C8B-B14F-4D97-AF65-F5344CB8AC3E}">
        <p14:creationId xmlns:p14="http://schemas.microsoft.com/office/powerpoint/2010/main" val="1664047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5E0F11A-AD96-E787-A734-C9C1F26DD1FE}"/>
              </a:ext>
            </a:extLst>
          </p:cNvPr>
          <p:cNvGrpSpPr/>
          <p:nvPr/>
        </p:nvGrpSpPr>
        <p:grpSpPr>
          <a:xfrm>
            <a:off x="146542" y="146542"/>
            <a:ext cx="882158" cy="882158"/>
            <a:chOff x="146542" y="146542"/>
            <a:chExt cx="882158" cy="882158"/>
          </a:xfrm>
        </p:grpSpPr>
        <p:sp>
          <p:nvSpPr>
            <p:cNvPr id="15" name="Freeform 11">
              <a:extLst>
                <a:ext uri="{FF2B5EF4-FFF2-40B4-BE49-F238E27FC236}">
                  <a16:creationId xmlns:a16="http://schemas.microsoft.com/office/drawing/2014/main" id="{566EBC33-0AB7-4D79-3FB5-C8141C299564}"/>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6" name="TextBox 12">
              <a:extLst>
                <a:ext uri="{FF2B5EF4-FFF2-40B4-BE49-F238E27FC236}">
                  <a16:creationId xmlns:a16="http://schemas.microsoft.com/office/drawing/2014/main" id="{7DC325C9-DAEA-6623-4D90-FD87D11D3B94}"/>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3" name="TextBox 2">
            <a:extLst>
              <a:ext uri="{FF2B5EF4-FFF2-40B4-BE49-F238E27FC236}">
                <a16:creationId xmlns:a16="http://schemas.microsoft.com/office/drawing/2014/main" id="{E915E14A-587B-1B9F-633E-8C088ABA2900}"/>
              </a:ext>
            </a:extLst>
          </p:cNvPr>
          <p:cNvSpPr txBox="1"/>
          <p:nvPr/>
        </p:nvSpPr>
        <p:spPr>
          <a:xfrm>
            <a:off x="1563024" y="51147"/>
            <a:ext cx="16572576" cy="1815753"/>
          </a:xfrm>
          <a:prstGeom prst="rect">
            <a:avLst/>
          </a:prstGeom>
        </p:spPr>
        <p:txBody>
          <a:bodyPr wrap="square" lIns="0" tIns="0" rIns="0" bIns="0" rtlCol="0" anchor="t">
            <a:spAutoFit/>
          </a:bodyPr>
          <a:lstStyle/>
          <a:p>
            <a:pPr algn="l"/>
            <a:r>
              <a:rPr lang="en-US" sz="6399" spc="-12" dirty="0">
                <a:solidFill>
                  <a:srgbClr val="0B3A7F"/>
                </a:solidFill>
                <a:latin typeface="Atkinson Hyperlegible" pitchFamily="2" charset="0"/>
              </a:rPr>
              <a:t>Test practices and data quality</a:t>
            </a:r>
          </a:p>
          <a:p>
            <a:r>
              <a:rPr lang="en-US" sz="5400" spc="-12" dirty="0">
                <a:solidFill>
                  <a:srgbClr val="0B3A7F"/>
                </a:solidFill>
                <a:latin typeface="Atkinson Hyperlegible" pitchFamily="2" charset="0"/>
              </a:rPr>
              <a:t>Cover page and Table of contents</a:t>
            </a:r>
          </a:p>
        </p:txBody>
      </p:sp>
      <p:sp>
        <p:nvSpPr>
          <p:cNvPr id="4" name="Content Placeholder 2">
            <a:extLst>
              <a:ext uri="{FF2B5EF4-FFF2-40B4-BE49-F238E27FC236}">
                <a16:creationId xmlns:a16="http://schemas.microsoft.com/office/drawing/2014/main" id="{EB7B4387-DD0A-B7C2-2F97-EA9B1AC7DE10}"/>
              </a:ext>
            </a:extLst>
          </p:cNvPr>
          <p:cNvSpPr txBox="1">
            <a:spLocks/>
          </p:cNvSpPr>
          <p:nvPr/>
        </p:nvSpPr>
        <p:spPr>
          <a:xfrm>
            <a:off x="685800" y="2188836"/>
            <a:ext cx="9142374" cy="25564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endParaRPr lang="en-US" sz="3200" dirty="0">
              <a:latin typeface="Atkinson Hyperlegible" pitchFamily="2" charset="0"/>
            </a:endParaRPr>
          </a:p>
        </p:txBody>
      </p:sp>
      <p:pic>
        <p:nvPicPr>
          <p:cNvPr id="6" name="Picture 5">
            <a:extLst>
              <a:ext uri="{FF2B5EF4-FFF2-40B4-BE49-F238E27FC236}">
                <a16:creationId xmlns:a16="http://schemas.microsoft.com/office/drawing/2014/main" id="{F129F594-5704-73CF-12AF-5471E84ABD42}"/>
              </a:ext>
            </a:extLst>
          </p:cNvPr>
          <p:cNvPicPr>
            <a:picLocks noChangeAspect="1"/>
          </p:cNvPicPr>
          <p:nvPr/>
        </p:nvPicPr>
        <p:blipFill>
          <a:blip r:embed="rId5"/>
          <a:stretch>
            <a:fillRect/>
          </a:stretch>
        </p:blipFill>
        <p:spPr>
          <a:xfrm>
            <a:off x="2041743" y="2933152"/>
            <a:ext cx="4816257" cy="6325148"/>
          </a:xfrm>
          <a:prstGeom prst="rect">
            <a:avLst/>
          </a:prstGeom>
          <a:ln>
            <a:solidFill>
              <a:schemeClr val="tx1"/>
            </a:solidFill>
          </a:ln>
        </p:spPr>
      </p:pic>
      <p:pic>
        <p:nvPicPr>
          <p:cNvPr id="10" name="Picture 9">
            <a:extLst>
              <a:ext uri="{FF2B5EF4-FFF2-40B4-BE49-F238E27FC236}">
                <a16:creationId xmlns:a16="http://schemas.microsoft.com/office/drawing/2014/main" id="{7E6CE51E-A4DF-6FC4-4301-E201E643226F}"/>
              </a:ext>
            </a:extLst>
          </p:cNvPr>
          <p:cNvPicPr>
            <a:picLocks noChangeAspect="1"/>
          </p:cNvPicPr>
          <p:nvPr/>
        </p:nvPicPr>
        <p:blipFill>
          <a:blip r:embed="rId6"/>
          <a:stretch>
            <a:fillRect/>
          </a:stretch>
        </p:blipFill>
        <p:spPr>
          <a:xfrm>
            <a:off x="8305800" y="3156330"/>
            <a:ext cx="8184488" cy="5873370"/>
          </a:xfrm>
          <a:prstGeom prst="rect">
            <a:avLst/>
          </a:prstGeom>
          <a:ln>
            <a:solidFill>
              <a:schemeClr val="tx1"/>
            </a:solidFill>
          </a:ln>
        </p:spPr>
      </p:pic>
    </p:spTree>
    <p:extLst>
      <p:ext uri="{BB962C8B-B14F-4D97-AF65-F5344CB8AC3E}">
        <p14:creationId xmlns:p14="http://schemas.microsoft.com/office/powerpoint/2010/main" val="3820411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3A5A4-3790-BA9E-A182-ACDCDB0517A9}"/>
              </a:ext>
            </a:extLst>
          </p:cNvPr>
          <p:cNvSpPr txBox="1"/>
          <p:nvPr/>
        </p:nvSpPr>
        <p:spPr>
          <a:xfrm>
            <a:off x="762000" y="406368"/>
            <a:ext cx="16572576" cy="1815753"/>
          </a:xfrm>
          <a:prstGeom prst="rect">
            <a:avLst/>
          </a:prstGeom>
        </p:spPr>
        <p:txBody>
          <a:bodyPr wrap="square" lIns="0" tIns="0" rIns="0" bIns="0" rtlCol="0" anchor="t">
            <a:spAutoFit/>
          </a:bodyPr>
          <a:lstStyle/>
          <a:p>
            <a:pPr algn="l"/>
            <a:r>
              <a:rPr lang="en-US" sz="6399" spc="-12" dirty="0">
                <a:solidFill>
                  <a:srgbClr val="0B3A7F"/>
                </a:solidFill>
                <a:latin typeface="Atkinson Hyperlegible" pitchFamily="2" charset="0"/>
              </a:rPr>
              <a:t>Test practices and data quality report</a:t>
            </a:r>
          </a:p>
          <a:p>
            <a:r>
              <a:rPr lang="en-US" sz="5400" spc="-12" dirty="0">
                <a:solidFill>
                  <a:srgbClr val="0B3A7F"/>
                </a:solidFill>
                <a:latin typeface="Atkinson Hyperlegible" pitchFamily="2" charset="0"/>
              </a:rPr>
              <a:t>Section:  Data completeness and validity</a:t>
            </a:r>
          </a:p>
        </p:txBody>
      </p:sp>
      <p:sp>
        <p:nvSpPr>
          <p:cNvPr id="15" name="TextBox 14">
            <a:extLst>
              <a:ext uri="{FF2B5EF4-FFF2-40B4-BE49-F238E27FC236}">
                <a16:creationId xmlns:a16="http://schemas.microsoft.com/office/drawing/2014/main" id="{F0944903-E920-1C4A-C448-C6B524EE49DF}"/>
              </a:ext>
            </a:extLst>
          </p:cNvPr>
          <p:cNvSpPr txBox="1"/>
          <p:nvPr/>
        </p:nvSpPr>
        <p:spPr>
          <a:xfrm>
            <a:off x="900297" y="3543300"/>
            <a:ext cx="9005703" cy="646331"/>
          </a:xfrm>
          <a:prstGeom prst="rect">
            <a:avLst/>
          </a:prstGeom>
          <a:noFill/>
        </p:spPr>
        <p:txBody>
          <a:bodyPr wrap="square" rtlCol="0">
            <a:spAutoFit/>
          </a:bodyPr>
          <a:lstStyle/>
          <a:p>
            <a:pPr algn="l"/>
            <a:r>
              <a:rPr lang="en-US" sz="3600" b="1" dirty="0">
                <a:latin typeface="Atkinson Hyperlegible" pitchFamily="2" charset="0"/>
              </a:rPr>
              <a:t>Table 2. Data completeness and validity</a:t>
            </a:r>
            <a:endParaRPr lang="en-US" sz="2400" b="1" i="1" dirty="0">
              <a:latin typeface="Atkinson Hyperlegible" pitchFamily="2" charset="0"/>
            </a:endParaRPr>
          </a:p>
        </p:txBody>
      </p:sp>
      <p:pic>
        <p:nvPicPr>
          <p:cNvPr id="3" name="Picture 2">
            <a:extLst>
              <a:ext uri="{FF2B5EF4-FFF2-40B4-BE49-F238E27FC236}">
                <a16:creationId xmlns:a16="http://schemas.microsoft.com/office/drawing/2014/main" id="{B309EF00-4D38-5F00-9E86-5B75E98D3638}"/>
              </a:ext>
            </a:extLst>
          </p:cNvPr>
          <p:cNvPicPr>
            <a:picLocks noChangeAspect="1"/>
          </p:cNvPicPr>
          <p:nvPr/>
        </p:nvPicPr>
        <p:blipFill>
          <a:blip r:embed="rId3"/>
          <a:stretch>
            <a:fillRect/>
          </a:stretch>
        </p:blipFill>
        <p:spPr>
          <a:xfrm>
            <a:off x="3657600" y="4762500"/>
            <a:ext cx="10744200" cy="4264450"/>
          </a:xfrm>
          <a:prstGeom prst="rect">
            <a:avLst/>
          </a:prstGeom>
        </p:spPr>
      </p:pic>
    </p:spTree>
    <p:extLst>
      <p:ext uri="{BB962C8B-B14F-4D97-AF65-F5344CB8AC3E}">
        <p14:creationId xmlns:p14="http://schemas.microsoft.com/office/powerpoint/2010/main" val="1266855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3A5A4-3790-BA9E-A182-ACDCDB0517A9}"/>
              </a:ext>
            </a:extLst>
          </p:cNvPr>
          <p:cNvSpPr txBox="1"/>
          <p:nvPr/>
        </p:nvSpPr>
        <p:spPr>
          <a:xfrm>
            <a:off x="1182024" y="51147"/>
            <a:ext cx="16572576" cy="1815753"/>
          </a:xfrm>
          <a:prstGeom prst="rect">
            <a:avLst/>
          </a:prstGeom>
        </p:spPr>
        <p:txBody>
          <a:bodyPr wrap="square" lIns="0" tIns="0" rIns="0" bIns="0" rtlCol="0" anchor="t">
            <a:spAutoFit/>
          </a:bodyPr>
          <a:lstStyle/>
          <a:p>
            <a:pPr algn="l"/>
            <a:r>
              <a:rPr lang="en-US" sz="6399" spc="-12" dirty="0">
                <a:solidFill>
                  <a:srgbClr val="0B3A7F"/>
                </a:solidFill>
                <a:latin typeface="Atkinson Hyperlegible" pitchFamily="2" charset="0"/>
              </a:rPr>
              <a:t>Test practices and data quality report</a:t>
            </a:r>
          </a:p>
          <a:p>
            <a:r>
              <a:rPr lang="en-US" sz="5400" spc="-12" dirty="0">
                <a:solidFill>
                  <a:srgbClr val="0B3A7F"/>
                </a:solidFill>
                <a:latin typeface="Atkinson Hyperlegible" pitchFamily="2" charset="0"/>
              </a:rPr>
              <a:t>Section:  Organisms</a:t>
            </a:r>
          </a:p>
        </p:txBody>
      </p:sp>
      <p:sp>
        <p:nvSpPr>
          <p:cNvPr id="16" name="TextBox 15">
            <a:extLst>
              <a:ext uri="{FF2B5EF4-FFF2-40B4-BE49-F238E27FC236}">
                <a16:creationId xmlns:a16="http://schemas.microsoft.com/office/drawing/2014/main" id="{43D6A902-DB3E-7A49-C916-5E6CF5316A64}"/>
              </a:ext>
            </a:extLst>
          </p:cNvPr>
          <p:cNvSpPr txBox="1"/>
          <p:nvPr/>
        </p:nvSpPr>
        <p:spPr>
          <a:xfrm>
            <a:off x="685800" y="2416639"/>
            <a:ext cx="10520680" cy="646331"/>
          </a:xfrm>
          <a:prstGeom prst="rect">
            <a:avLst/>
          </a:prstGeom>
          <a:noFill/>
        </p:spPr>
        <p:txBody>
          <a:bodyPr wrap="square" rtlCol="0">
            <a:spAutoFit/>
          </a:bodyPr>
          <a:lstStyle/>
          <a:p>
            <a:pPr algn="l"/>
            <a:r>
              <a:rPr lang="en-US" sz="3600" b="1" dirty="0">
                <a:latin typeface="Atkinson Hyperlegible" pitchFamily="2" charset="0"/>
              </a:rPr>
              <a:t>Table 3.  Capacity for species identification</a:t>
            </a:r>
            <a:endParaRPr lang="en-US" sz="2400" b="1" i="1" dirty="0">
              <a:latin typeface="Atkinson Hyperlegible" pitchFamily="2" charset="0"/>
            </a:endParaRPr>
          </a:p>
        </p:txBody>
      </p:sp>
      <p:sp>
        <p:nvSpPr>
          <p:cNvPr id="17" name="TextBox 16">
            <a:extLst>
              <a:ext uri="{FF2B5EF4-FFF2-40B4-BE49-F238E27FC236}">
                <a16:creationId xmlns:a16="http://schemas.microsoft.com/office/drawing/2014/main" id="{0678F4F1-CE48-0BF7-F161-E436504FE9BF}"/>
              </a:ext>
            </a:extLst>
          </p:cNvPr>
          <p:cNvSpPr txBox="1"/>
          <p:nvPr/>
        </p:nvSpPr>
        <p:spPr>
          <a:xfrm>
            <a:off x="762000" y="6515100"/>
            <a:ext cx="12573000" cy="646331"/>
          </a:xfrm>
          <a:prstGeom prst="rect">
            <a:avLst/>
          </a:prstGeom>
          <a:noFill/>
        </p:spPr>
        <p:txBody>
          <a:bodyPr wrap="square" rtlCol="0">
            <a:spAutoFit/>
          </a:bodyPr>
          <a:lstStyle/>
          <a:p>
            <a:pPr algn="l"/>
            <a:r>
              <a:rPr lang="en-US" sz="3600" b="1" dirty="0">
                <a:latin typeface="Atkinson Hyperlegible" pitchFamily="2" charset="0"/>
              </a:rPr>
              <a:t>Table 4.  Capacity for isolation of fastidious pathogens</a:t>
            </a:r>
            <a:endParaRPr lang="en-US" sz="2400" b="1" i="1" dirty="0">
              <a:latin typeface="Atkinson Hyperlegible" pitchFamily="2" charset="0"/>
            </a:endParaRPr>
          </a:p>
        </p:txBody>
      </p:sp>
      <p:pic>
        <p:nvPicPr>
          <p:cNvPr id="7" name="Picture 6">
            <a:extLst>
              <a:ext uri="{FF2B5EF4-FFF2-40B4-BE49-F238E27FC236}">
                <a16:creationId xmlns:a16="http://schemas.microsoft.com/office/drawing/2014/main" id="{787CBF51-A691-53C2-D819-413A29E1CCD0}"/>
              </a:ext>
            </a:extLst>
          </p:cNvPr>
          <p:cNvPicPr>
            <a:picLocks noChangeAspect="1"/>
          </p:cNvPicPr>
          <p:nvPr/>
        </p:nvPicPr>
        <p:blipFill>
          <a:blip r:embed="rId3"/>
          <a:stretch>
            <a:fillRect/>
          </a:stretch>
        </p:blipFill>
        <p:spPr>
          <a:xfrm>
            <a:off x="5567622" y="3314700"/>
            <a:ext cx="6090978" cy="2826472"/>
          </a:xfrm>
          <a:prstGeom prst="rect">
            <a:avLst/>
          </a:prstGeom>
        </p:spPr>
      </p:pic>
      <p:pic>
        <p:nvPicPr>
          <p:cNvPr id="11" name="Picture 10">
            <a:extLst>
              <a:ext uri="{FF2B5EF4-FFF2-40B4-BE49-F238E27FC236}">
                <a16:creationId xmlns:a16="http://schemas.microsoft.com/office/drawing/2014/main" id="{D9DC8B72-60D2-5671-B08B-CA062DC2C104}"/>
              </a:ext>
            </a:extLst>
          </p:cNvPr>
          <p:cNvPicPr>
            <a:picLocks noChangeAspect="1"/>
          </p:cNvPicPr>
          <p:nvPr/>
        </p:nvPicPr>
        <p:blipFill>
          <a:blip r:embed="rId4"/>
          <a:stretch>
            <a:fillRect/>
          </a:stretch>
        </p:blipFill>
        <p:spPr>
          <a:xfrm>
            <a:off x="3200400" y="7599331"/>
            <a:ext cx="13335199" cy="2222532"/>
          </a:xfrm>
          <a:prstGeom prst="rect">
            <a:avLst/>
          </a:prstGeom>
        </p:spPr>
      </p:pic>
    </p:spTree>
    <p:extLst>
      <p:ext uri="{BB962C8B-B14F-4D97-AF65-F5344CB8AC3E}">
        <p14:creationId xmlns:p14="http://schemas.microsoft.com/office/powerpoint/2010/main" val="4272631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3A5A4-3790-BA9E-A182-ACDCDB0517A9}"/>
              </a:ext>
            </a:extLst>
          </p:cNvPr>
          <p:cNvSpPr txBox="1"/>
          <p:nvPr/>
        </p:nvSpPr>
        <p:spPr>
          <a:xfrm>
            <a:off x="914400" y="-114300"/>
            <a:ext cx="16572576" cy="1815753"/>
          </a:xfrm>
          <a:prstGeom prst="rect">
            <a:avLst/>
          </a:prstGeom>
        </p:spPr>
        <p:txBody>
          <a:bodyPr wrap="square" lIns="0" tIns="0" rIns="0" bIns="0" rtlCol="0" anchor="t">
            <a:spAutoFit/>
          </a:bodyPr>
          <a:lstStyle/>
          <a:p>
            <a:pPr algn="l"/>
            <a:r>
              <a:rPr lang="en-US" sz="6399" spc="-12" dirty="0">
                <a:solidFill>
                  <a:srgbClr val="0B3A7F"/>
                </a:solidFill>
                <a:latin typeface="Atkinson Hyperlegible" pitchFamily="2" charset="0"/>
              </a:rPr>
              <a:t>Test practices and data quality report</a:t>
            </a:r>
          </a:p>
          <a:p>
            <a:r>
              <a:rPr lang="en-US" sz="5400" spc="-12" dirty="0">
                <a:solidFill>
                  <a:srgbClr val="0B3A7F"/>
                </a:solidFill>
                <a:latin typeface="Atkinson Hyperlegible" pitchFamily="2" charset="0"/>
              </a:rPr>
              <a:t>Section:  Antimicrobial susceptibility testing</a:t>
            </a:r>
          </a:p>
        </p:txBody>
      </p:sp>
      <p:sp>
        <p:nvSpPr>
          <p:cNvPr id="15" name="TextBox 14">
            <a:extLst>
              <a:ext uri="{FF2B5EF4-FFF2-40B4-BE49-F238E27FC236}">
                <a16:creationId xmlns:a16="http://schemas.microsoft.com/office/drawing/2014/main" id="{F0944903-E920-1C4A-C448-C6B524EE49DF}"/>
              </a:ext>
            </a:extLst>
          </p:cNvPr>
          <p:cNvSpPr txBox="1"/>
          <p:nvPr/>
        </p:nvSpPr>
        <p:spPr>
          <a:xfrm>
            <a:off x="457200" y="2933700"/>
            <a:ext cx="11887200" cy="646331"/>
          </a:xfrm>
          <a:prstGeom prst="rect">
            <a:avLst/>
          </a:prstGeom>
          <a:noFill/>
        </p:spPr>
        <p:txBody>
          <a:bodyPr wrap="square" rtlCol="0">
            <a:spAutoFit/>
          </a:bodyPr>
          <a:lstStyle/>
          <a:p>
            <a:pPr algn="l"/>
            <a:r>
              <a:rPr lang="en-US" sz="3600" b="1" dirty="0">
                <a:latin typeface="Atkinson Hyperlegible" pitchFamily="2" charset="0"/>
              </a:rPr>
              <a:t>Table 7. Invalid tests for </a:t>
            </a:r>
            <a:r>
              <a:rPr lang="en-US" sz="3600" b="1" i="1" dirty="0">
                <a:latin typeface="Atkinson Hyperlegible" pitchFamily="2" charset="0"/>
              </a:rPr>
              <a:t>Staphylococcus aureus</a:t>
            </a:r>
            <a:endParaRPr lang="en-US" sz="2400" b="1" i="1" dirty="0">
              <a:latin typeface="Atkinson Hyperlegible" pitchFamily="2" charset="0"/>
            </a:endParaRPr>
          </a:p>
        </p:txBody>
      </p:sp>
      <p:sp>
        <p:nvSpPr>
          <p:cNvPr id="16" name="TextBox 15">
            <a:extLst>
              <a:ext uri="{FF2B5EF4-FFF2-40B4-BE49-F238E27FC236}">
                <a16:creationId xmlns:a16="http://schemas.microsoft.com/office/drawing/2014/main" id="{43D6A902-DB3E-7A49-C916-5E6CF5316A64}"/>
              </a:ext>
            </a:extLst>
          </p:cNvPr>
          <p:cNvSpPr txBox="1"/>
          <p:nvPr/>
        </p:nvSpPr>
        <p:spPr>
          <a:xfrm>
            <a:off x="533400" y="6173569"/>
            <a:ext cx="7315200" cy="646331"/>
          </a:xfrm>
          <a:prstGeom prst="rect">
            <a:avLst/>
          </a:prstGeom>
          <a:noFill/>
        </p:spPr>
        <p:txBody>
          <a:bodyPr wrap="square" rtlCol="0">
            <a:spAutoFit/>
          </a:bodyPr>
          <a:lstStyle/>
          <a:p>
            <a:pPr algn="l"/>
            <a:r>
              <a:rPr lang="en-US" sz="3600" b="1" dirty="0">
                <a:latin typeface="Atkinson Hyperlegible" pitchFamily="2" charset="0"/>
              </a:rPr>
              <a:t>Figure 2.  Regularity of testing</a:t>
            </a:r>
            <a:endParaRPr lang="en-US" sz="2400" b="1" i="1" dirty="0">
              <a:latin typeface="Atkinson Hyperlegible" pitchFamily="2" charset="0"/>
            </a:endParaRPr>
          </a:p>
        </p:txBody>
      </p:sp>
      <p:pic>
        <p:nvPicPr>
          <p:cNvPr id="3" name="Picture 2">
            <a:extLst>
              <a:ext uri="{FF2B5EF4-FFF2-40B4-BE49-F238E27FC236}">
                <a16:creationId xmlns:a16="http://schemas.microsoft.com/office/drawing/2014/main" id="{45C64FD6-EEAC-199D-65F1-456934209258}"/>
              </a:ext>
            </a:extLst>
          </p:cNvPr>
          <p:cNvPicPr>
            <a:picLocks noChangeAspect="1"/>
          </p:cNvPicPr>
          <p:nvPr/>
        </p:nvPicPr>
        <p:blipFill>
          <a:blip r:embed="rId3"/>
          <a:stretch>
            <a:fillRect/>
          </a:stretch>
        </p:blipFill>
        <p:spPr>
          <a:xfrm>
            <a:off x="3505200" y="3720963"/>
            <a:ext cx="10591800" cy="1441718"/>
          </a:xfrm>
          <a:prstGeom prst="rect">
            <a:avLst/>
          </a:prstGeom>
        </p:spPr>
      </p:pic>
      <p:pic>
        <p:nvPicPr>
          <p:cNvPr id="7" name="Picture 6">
            <a:extLst>
              <a:ext uri="{FF2B5EF4-FFF2-40B4-BE49-F238E27FC236}">
                <a16:creationId xmlns:a16="http://schemas.microsoft.com/office/drawing/2014/main" id="{E927B9D8-C83D-93BA-A62A-E84F594853E3}"/>
              </a:ext>
            </a:extLst>
          </p:cNvPr>
          <p:cNvPicPr/>
          <p:nvPr/>
        </p:nvPicPr>
        <p:blipFill>
          <a:blip r:embed="rId4">
            <a:extLst>
              <a:ext uri="{28A0092B-C50C-407E-A947-70E740481C1C}">
                <a14:useLocalDpi xmlns:a14="http://schemas.microsoft.com/office/drawing/2010/main" val="0"/>
              </a:ext>
            </a:extLst>
          </a:blip>
          <a:stretch>
            <a:fillRect/>
          </a:stretch>
        </p:blipFill>
        <p:spPr>
          <a:xfrm>
            <a:off x="7728819" y="5981700"/>
            <a:ext cx="6825381" cy="4090571"/>
          </a:xfrm>
          <a:prstGeom prst="rect">
            <a:avLst/>
          </a:prstGeom>
        </p:spPr>
      </p:pic>
    </p:spTree>
    <p:extLst>
      <p:ext uri="{BB962C8B-B14F-4D97-AF65-F5344CB8AC3E}">
        <p14:creationId xmlns:p14="http://schemas.microsoft.com/office/powerpoint/2010/main" val="1344115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3A5A4-3790-BA9E-A182-ACDCDB0517A9}"/>
              </a:ext>
            </a:extLst>
          </p:cNvPr>
          <p:cNvSpPr txBox="1"/>
          <p:nvPr/>
        </p:nvSpPr>
        <p:spPr>
          <a:xfrm>
            <a:off x="914400" y="-114300"/>
            <a:ext cx="16572576" cy="1815753"/>
          </a:xfrm>
          <a:prstGeom prst="rect">
            <a:avLst/>
          </a:prstGeom>
        </p:spPr>
        <p:txBody>
          <a:bodyPr wrap="square" lIns="0" tIns="0" rIns="0" bIns="0" rtlCol="0" anchor="t">
            <a:spAutoFit/>
          </a:bodyPr>
          <a:lstStyle/>
          <a:p>
            <a:pPr algn="l"/>
            <a:r>
              <a:rPr lang="en-US" sz="6399" spc="-12" dirty="0">
                <a:solidFill>
                  <a:srgbClr val="0B3A7F"/>
                </a:solidFill>
                <a:latin typeface="Atkinson Hyperlegible" pitchFamily="2" charset="0"/>
              </a:rPr>
              <a:t>Test practices and data quality report</a:t>
            </a:r>
          </a:p>
          <a:p>
            <a:r>
              <a:rPr lang="en-US" sz="5400" spc="-12" dirty="0">
                <a:solidFill>
                  <a:srgbClr val="0B3A7F"/>
                </a:solidFill>
                <a:latin typeface="Atkinson Hyperlegible" pitchFamily="2" charset="0"/>
              </a:rPr>
              <a:t>Section:  Quality control alerts</a:t>
            </a:r>
          </a:p>
        </p:txBody>
      </p:sp>
      <p:sp>
        <p:nvSpPr>
          <p:cNvPr id="18" name="TextBox 17">
            <a:extLst>
              <a:ext uri="{FF2B5EF4-FFF2-40B4-BE49-F238E27FC236}">
                <a16:creationId xmlns:a16="http://schemas.microsoft.com/office/drawing/2014/main" id="{6F0542F3-9A2F-4CDD-C1E1-DE0CCB5C38A1}"/>
              </a:ext>
            </a:extLst>
          </p:cNvPr>
          <p:cNvSpPr txBox="1"/>
          <p:nvPr/>
        </p:nvSpPr>
        <p:spPr>
          <a:xfrm>
            <a:off x="1676400" y="2876371"/>
            <a:ext cx="9186304" cy="1200329"/>
          </a:xfrm>
          <a:prstGeom prst="rect">
            <a:avLst/>
          </a:prstGeom>
          <a:noFill/>
        </p:spPr>
        <p:txBody>
          <a:bodyPr wrap="square" rtlCol="0">
            <a:spAutoFit/>
          </a:bodyPr>
          <a:lstStyle/>
          <a:p>
            <a:pPr algn="l"/>
            <a:r>
              <a:rPr lang="en-US" sz="3600" b="1" dirty="0">
                <a:latin typeface="Atkinson Hyperlegible" pitchFamily="2" charset="0"/>
              </a:rPr>
              <a:t>Table 10. Infrequent and unlikely test results</a:t>
            </a:r>
            <a:endParaRPr lang="en-US" sz="2400" b="1" dirty="0">
              <a:latin typeface="Atkinson Hyperlegible" pitchFamily="2" charset="0"/>
            </a:endParaRPr>
          </a:p>
        </p:txBody>
      </p:sp>
      <p:pic>
        <p:nvPicPr>
          <p:cNvPr id="13" name="Picture 12">
            <a:extLst>
              <a:ext uri="{FF2B5EF4-FFF2-40B4-BE49-F238E27FC236}">
                <a16:creationId xmlns:a16="http://schemas.microsoft.com/office/drawing/2014/main" id="{6B29AD18-909A-8066-7794-088AC1CF8B5A}"/>
              </a:ext>
            </a:extLst>
          </p:cNvPr>
          <p:cNvPicPr>
            <a:picLocks noChangeAspect="1"/>
          </p:cNvPicPr>
          <p:nvPr/>
        </p:nvPicPr>
        <p:blipFill>
          <a:blip r:embed="rId3"/>
          <a:stretch>
            <a:fillRect/>
          </a:stretch>
        </p:blipFill>
        <p:spPr>
          <a:xfrm>
            <a:off x="1752600" y="3584275"/>
            <a:ext cx="14325600" cy="5750225"/>
          </a:xfrm>
          <a:prstGeom prst="rect">
            <a:avLst/>
          </a:prstGeom>
        </p:spPr>
      </p:pic>
    </p:spTree>
    <p:extLst>
      <p:ext uri="{BB962C8B-B14F-4D97-AF65-F5344CB8AC3E}">
        <p14:creationId xmlns:p14="http://schemas.microsoft.com/office/powerpoint/2010/main" val="3125783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61CC1ED-5156-C3C3-9684-F278C185A491}"/>
              </a:ext>
            </a:extLst>
          </p:cNvPr>
          <p:cNvSpPr txBox="1">
            <a:spLocks/>
          </p:cNvSpPr>
          <p:nvPr/>
        </p:nvSpPr>
        <p:spPr>
          <a:xfrm>
            <a:off x="696563" y="1714500"/>
            <a:ext cx="17350740" cy="5419184"/>
          </a:xfrm>
          <a:prstGeom prst="rect">
            <a:avLst/>
          </a:prstGeom>
        </p:spPr>
        <p:txBody>
          <a:bodyPr vert="horz" lIns="137160" tIns="68580" rIns="137160" bIns="685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latin typeface="Atkinson Hyperlegible" pitchFamily="2" charset="0"/>
              </a:rPr>
              <a:t>Advantages</a:t>
            </a:r>
          </a:p>
          <a:p>
            <a:pPr lvl="2"/>
            <a:r>
              <a:rPr lang="en-US" sz="3200" dirty="0">
                <a:latin typeface="Atkinson Hyperlegible" pitchFamily="2" charset="0"/>
              </a:rPr>
              <a:t>The report focuses on the highest priority results, for example “Top 10 organisms” with a lot of explanatory text.</a:t>
            </a:r>
          </a:p>
          <a:p>
            <a:pPr lvl="2"/>
            <a:r>
              <a:rPr lang="en-US" sz="3200" dirty="0">
                <a:latin typeface="Atkinson Hyperlegible" pitchFamily="2" charset="0"/>
              </a:rPr>
              <a:t>The report can easily be printed and shared with local, national, and international colleagues</a:t>
            </a:r>
          </a:p>
          <a:p>
            <a:r>
              <a:rPr lang="en-US" sz="3600" dirty="0">
                <a:latin typeface="Atkinson Hyperlegible" pitchFamily="2" charset="0"/>
              </a:rPr>
              <a:t>Disadvantages</a:t>
            </a:r>
          </a:p>
          <a:p>
            <a:pPr lvl="2"/>
            <a:r>
              <a:rPr lang="en-US" sz="3200" dirty="0">
                <a:latin typeface="Atkinson Hyperlegible" pitchFamily="2" charset="0"/>
              </a:rPr>
              <a:t>The focus is certain priority results defined by the WHONET team.</a:t>
            </a:r>
          </a:p>
          <a:p>
            <a:pPr lvl="2"/>
            <a:r>
              <a:rPr lang="en-US" sz="3200" dirty="0">
                <a:latin typeface="Atkinson Hyperlegible" pitchFamily="2" charset="0"/>
              </a:rPr>
              <a:t>The content and formatting of the report is rigid, and cannot be edited by the user</a:t>
            </a:r>
          </a:p>
          <a:p>
            <a:r>
              <a:rPr lang="en-US" sz="3600" dirty="0">
                <a:latin typeface="Atkinson Hyperlegible" pitchFamily="2" charset="0"/>
              </a:rPr>
              <a:t>In future versions of the report</a:t>
            </a:r>
          </a:p>
          <a:p>
            <a:pPr lvl="2"/>
            <a:r>
              <a:rPr lang="en-US" sz="3200" dirty="0">
                <a:latin typeface="Atkinson Hyperlegible" pitchFamily="2" charset="0"/>
              </a:rPr>
              <a:t>We will include some ability to customize the report – logos, text, content, criteria, thresholds, etc.</a:t>
            </a:r>
          </a:p>
          <a:p>
            <a:pPr lvl="2"/>
            <a:r>
              <a:rPr lang="en-US" sz="3200" dirty="0">
                <a:latin typeface="Atkinson Hyperlegible" pitchFamily="2" charset="0"/>
              </a:rPr>
              <a:t>We will start to include some automated “highlights” and “recommendations”.</a:t>
            </a:r>
          </a:p>
        </p:txBody>
      </p:sp>
      <p:grpSp>
        <p:nvGrpSpPr>
          <p:cNvPr id="5" name="Group 4">
            <a:extLst>
              <a:ext uri="{FF2B5EF4-FFF2-40B4-BE49-F238E27FC236}">
                <a16:creationId xmlns:a16="http://schemas.microsoft.com/office/drawing/2014/main" id="{9C1A8991-BA22-70D1-3FF5-CAF7AE914D85}"/>
              </a:ext>
            </a:extLst>
          </p:cNvPr>
          <p:cNvGrpSpPr/>
          <p:nvPr/>
        </p:nvGrpSpPr>
        <p:grpSpPr>
          <a:xfrm>
            <a:off x="146542" y="146542"/>
            <a:ext cx="882158" cy="882158"/>
            <a:chOff x="146542" y="146542"/>
            <a:chExt cx="882158" cy="882158"/>
          </a:xfrm>
        </p:grpSpPr>
        <p:sp>
          <p:nvSpPr>
            <p:cNvPr id="6" name="Freeform 11">
              <a:extLst>
                <a:ext uri="{FF2B5EF4-FFF2-40B4-BE49-F238E27FC236}">
                  <a16:creationId xmlns:a16="http://schemas.microsoft.com/office/drawing/2014/main" id="{4AD752C4-AD82-6E2D-C0F8-AB6CB95CB8C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12">
              <a:extLst>
                <a:ext uri="{FF2B5EF4-FFF2-40B4-BE49-F238E27FC236}">
                  <a16:creationId xmlns:a16="http://schemas.microsoft.com/office/drawing/2014/main" id="{0F61996C-3032-11BE-5617-8F0F1F3A1F42}"/>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8" name="TextBox 2">
            <a:extLst>
              <a:ext uri="{FF2B5EF4-FFF2-40B4-BE49-F238E27FC236}">
                <a16:creationId xmlns:a16="http://schemas.microsoft.com/office/drawing/2014/main" id="{15916164-3F1B-7AF4-1BB0-0E545CFD80D1}"/>
              </a:ext>
            </a:extLst>
          </p:cNvPr>
          <p:cNvSpPr txBox="1"/>
          <p:nvPr/>
        </p:nvSpPr>
        <p:spPr>
          <a:xfrm>
            <a:off x="1600200"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Output:  Microsoft Word</a:t>
            </a:r>
          </a:p>
        </p:txBody>
      </p:sp>
    </p:spTree>
    <p:extLst>
      <p:ext uri="{BB962C8B-B14F-4D97-AF65-F5344CB8AC3E}">
        <p14:creationId xmlns:p14="http://schemas.microsoft.com/office/powerpoint/2010/main" val="100594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Module 6. Data analysis – Quick analysis</a:t>
            </a:r>
          </a:p>
        </p:txBody>
      </p:sp>
      <p:sp>
        <p:nvSpPr>
          <p:cNvPr id="3" name="TextBox 3"/>
          <p:cNvSpPr txBox="1"/>
          <p:nvPr/>
        </p:nvSpPr>
        <p:spPr>
          <a:xfrm>
            <a:off x="2209799" y="1457771"/>
            <a:ext cx="14924769" cy="837793"/>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Introduction to Quick analysis</a:t>
            </a:r>
          </a:p>
        </p:txBody>
      </p:sp>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A</a:t>
            </a:r>
          </a:p>
        </p:txBody>
      </p:sp>
      <p:sp>
        <p:nvSpPr>
          <p:cNvPr id="8" name="Freeform 8"/>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9" name="TextBox 9"/>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B</a:t>
            </a:r>
          </a:p>
        </p:txBody>
      </p:sp>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1" name="TextBox 11"/>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C</a:t>
            </a:r>
          </a:p>
        </p:txBody>
      </p:sp>
      <p:sp>
        <p:nvSpPr>
          <p:cNvPr id="12" name="Freeform 12"/>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3" name="TextBox 13"/>
          <p:cNvSpPr txBox="1"/>
          <p:nvPr/>
        </p:nvSpPr>
        <p:spPr>
          <a:xfrm>
            <a:off x="1174699" y="4681616"/>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D</a:t>
            </a:r>
          </a:p>
        </p:txBody>
      </p:sp>
      <p:sp>
        <p:nvSpPr>
          <p:cNvPr id="14" name="Freeform 14"/>
          <p:cNvSpPr/>
          <p:nvPr/>
        </p:nvSpPr>
        <p:spPr>
          <a:xfrm>
            <a:off x="928388" y="62308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5" name="TextBox 15"/>
          <p:cNvSpPr txBox="1"/>
          <p:nvPr/>
        </p:nvSpPr>
        <p:spPr>
          <a:xfrm>
            <a:off x="1168828" y="583745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E</a:t>
            </a:r>
          </a:p>
        </p:txBody>
      </p:sp>
      <p:sp>
        <p:nvSpPr>
          <p:cNvPr id="16" name="TextBox 16"/>
          <p:cNvSpPr txBox="1"/>
          <p:nvPr/>
        </p:nvSpPr>
        <p:spPr>
          <a:xfrm>
            <a:off x="2218962" y="2645778"/>
            <a:ext cx="15535637" cy="837793"/>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WHONET Standard reports – Screen and Excel</a:t>
            </a:r>
          </a:p>
        </p:txBody>
      </p:sp>
      <p:sp>
        <p:nvSpPr>
          <p:cNvPr id="17" name="TextBox 17"/>
          <p:cNvSpPr txBox="1"/>
          <p:nvPr/>
        </p:nvSpPr>
        <p:spPr>
          <a:xfrm>
            <a:off x="2218963" y="3722034"/>
            <a:ext cx="11094552" cy="837793"/>
          </a:xfrm>
          <a:prstGeom prst="rect">
            <a:avLst/>
          </a:prstGeom>
        </p:spPr>
        <p:txBody>
          <a:bodyPr lIns="0" tIns="0" rIns="0" bIns="0" rtlCol="0" anchor="t">
            <a:spAutoFit/>
          </a:bodyPr>
          <a:lstStyle/>
          <a:p>
            <a:pPr>
              <a:lnSpc>
                <a:spcPts val="7068"/>
              </a:lnSpc>
            </a:pPr>
            <a:r>
              <a:rPr lang="en-US" sz="4200" spc="-8" dirty="0">
                <a:solidFill>
                  <a:srgbClr val="0B3A7F"/>
                </a:solidFill>
                <a:latin typeface="Atkinson Hyperlegible" pitchFamily="2" charset="0"/>
              </a:rPr>
              <a:t>WHONET Standard reports – Word</a:t>
            </a:r>
          </a:p>
        </p:txBody>
      </p:sp>
      <p:sp>
        <p:nvSpPr>
          <p:cNvPr id="18" name="TextBox 18"/>
          <p:cNvSpPr txBox="1"/>
          <p:nvPr/>
        </p:nvSpPr>
        <p:spPr>
          <a:xfrm>
            <a:off x="2218963" y="6086018"/>
            <a:ext cx="11094552" cy="837793"/>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DHIS2 – Brief introduction</a:t>
            </a:r>
          </a:p>
        </p:txBody>
      </p:sp>
      <p:sp>
        <p:nvSpPr>
          <p:cNvPr id="19" name="TextBox 19"/>
          <p:cNvSpPr txBox="1"/>
          <p:nvPr/>
        </p:nvSpPr>
        <p:spPr>
          <a:xfrm>
            <a:off x="2218963" y="4877734"/>
            <a:ext cx="11094552" cy="837793"/>
          </a:xfrm>
          <a:prstGeom prst="rect">
            <a:avLst/>
          </a:prstGeom>
        </p:spPr>
        <p:txBody>
          <a:bodyPr lIns="0" tIns="0" rIns="0" bIns="0" rtlCol="0" anchor="t">
            <a:spAutoFit/>
          </a:bodyPr>
          <a:lstStyle/>
          <a:p>
            <a:pPr algn="l">
              <a:lnSpc>
                <a:spcPts val="7068"/>
              </a:lnSpc>
            </a:pPr>
            <a:r>
              <a:rPr lang="en-US" sz="4200" b="1" spc="-8" dirty="0">
                <a:solidFill>
                  <a:srgbClr val="0B3A7F"/>
                </a:solidFill>
                <a:latin typeface="Atkinson Hyperlegible" pitchFamily="2" charset="0"/>
              </a:rPr>
              <a:t>User-defined reports</a:t>
            </a:r>
          </a:p>
        </p:txBody>
      </p:sp>
      <p:sp>
        <p:nvSpPr>
          <p:cNvPr id="20" name="TextBox 2">
            <a:extLst>
              <a:ext uri="{FF2B5EF4-FFF2-40B4-BE49-F238E27FC236}">
                <a16:creationId xmlns:a16="http://schemas.microsoft.com/office/drawing/2014/main" id="{9E12CBA8-217B-4E51-7716-1A7D1208CDD7}"/>
              </a:ext>
            </a:extLst>
          </p:cNvPr>
          <p:cNvSpPr txBox="1"/>
          <p:nvPr/>
        </p:nvSpPr>
        <p:spPr>
          <a:xfrm>
            <a:off x="1568882" y="100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Module 6. Data analysis – Quick analysis</a:t>
            </a:r>
          </a:p>
        </p:txBody>
      </p:sp>
      <p:grpSp>
        <p:nvGrpSpPr>
          <p:cNvPr id="21" name="Group 20">
            <a:extLst>
              <a:ext uri="{FF2B5EF4-FFF2-40B4-BE49-F238E27FC236}">
                <a16:creationId xmlns:a16="http://schemas.microsoft.com/office/drawing/2014/main" id="{88B146EE-0E9B-4ACA-8A4A-19D401FE71CB}"/>
              </a:ext>
            </a:extLst>
          </p:cNvPr>
          <p:cNvGrpSpPr/>
          <p:nvPr/>
        </p:nvGrpSpPr>
        <p:grpSpPr>
          <a:xfrm>
            <a:off x="146542" y="146542"/>
            <a:ext cx="882158" cy="882158"/>
            <a:chOff x="146542" y="146542"/>
            <a:chExt cx="882158" cy="882158"/>
          </a:xfrm>
        </p:grpSpPr>
        <p:sp>
          <p:nvSpPr>
            <p:cNvPr id="22" name="Freeform 11">
              <a:extLst>
                <a:ext uri="{FF2B5EF4-FFF2-40B4-BE49-F238E27FC236}">
                  <a16:creationId xmlns:a16="http://schemas.microsoft.com/office/drawing/2014/main" id="{CD0EA851-A8D7-343B-4D47-796A63216E79}"/>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23" name="TextBox 12">
              <a:extLst>
                <a:ext uri="{FF2B5EF4-FFF2-40B4-BE49-F238E27FC236}">
                  <a16:creationId xmlns:a16="http://schemas.microsoft.com/office/drawing/2014/main" id="{E991315B-CEBE-85E1-80D4-10A2365DC046}"/>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4" name="Freeform 14">
            <a:extLst>
              <a:ext uri="{FF2B5EF4-FFF2-40B4-BE49-F238E27FC236}">
                <a16:creationId xmlns:a16="http://schemas.microsoft.com/office/drawing/2014/main" id="{D4DA5274-8425-F8C9-F706-D7A278411A3A}"/>
              </a:ext>
            </a:extLst>
          </p:cNvPr>
          <p:cNvSpPr/>
          <p:nvPr/>
        </p:nvSpPr>
        <p:spPr>
          <a:xfrm>
            <a:off x="927100" y="75308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5" name="TextBox 15">
            <a:extLst>
              <a:ext uri="{FF2B5EF4-FFF2-40B4-BE49-F238E27FC236}">
                <a16:creationId xmlns:a16="http://schemas.microsoft.com/office/drawing/2014/main" id="{8A8EB825-5277-5463-176D-C85FD29ECC44}"/>
              </a:ext>
            </a:extLst>
          </p:cNvPr>
          <p:cNvSpPr txBox="1"/>
          <p:nvPr/>
        </p:nvSpPr>
        <p:spPr>
          <a:xfrm>
            <a:off x="1167540" y="71374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F</a:t>
            </a:r>
          </a:p>
        </p:txBody>
      </p:sp>
      <p:sp>
        <p:nvSpPr>
          <p:cNvPr id="24" name="TextBox 18">
            <a:extLst>
              <a:ext uri="{FF2B5EF4-FFF2-40B4-BE49-F238E27FC236}">
                <a16:creationId xmlns:a16="http://schemas.microsoft.com/office/drawing/2014/main" id="{6854F927-108B-E0AE-EC65-59F46007CE72}"/>
              </a:ext>
            </a:extLst>
          </p:cNvPr>
          <p:cNvSpPr txBox="1"/>
          <p:nvPr/>
        </p:nvSpPr>
        <p:spPr>
          <a:xfrm>
            <a:off x="2217674" y="7385964"/>
            <a:ext cx="14241525" cy="837793"/>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WHONET Automation Tool – Brief introduction</a:t>
            </a:r>
          </a:p>
        </p:txBody>
      </p:sp>
    </p:spTree>
    <p:extLst>
      <p:ext uri="{BB962C8B-B14F-4D97-AF65-F5344CB8AC3E}">
        <p14:creationId xmlns:p14="http://schemas.microsoft.com/office/powerpoint/2010/main" val="1781736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5B01377-F6B1-0468-9137-560A807D3979}"/>
              </a:ext>
            </a:extLst>
          </p:cNvPr>
          <p:cNvSpPr>
            <a:spLocks noGrp="1"/>
          </p:cNvSpPr>
          <p:nvPr>
            <p:ph idx="1"/>
          </p:nvPr>
        </p:nvSpPr>
        <p:spPr>
          <a:xfrm>
            <a:off x="11571052" y="1862080"/>
            <a:ext cx="6204065" cy="4922963"/>
          </a:xfrm>
        </p:spPr>
        <p:txBody>
          <a:bodyPr>
            <a:normAutofit/>
          </a:bodyPr>
          <a:lstStyle/>
          <a:p>
            <a:r>
              <a:rPr lang="en-US" sz="3000" dirty="0">
                <a:latin typeface="Atkinson Hyperlegible" pitchFamily="2" charset="0"/>
              </a:rPr>
              <a:t>When you begin with WHONET, there are no user-defined reports.</a:t>
            </a:r>
          </a:p>
          <a:p>
            <a:r>
              <a:rPr lang="en-US" sz="3000" dirty="0">
                <a:latin typeface="Atkinson Hyperlegible" pitchFamily="2" charset="0"/>
              </a:rPr>
              <a:t>You can use “New report” to create reports.  For example:</a:t>
            </a:r>
          </a:p>
          <a:p>
            <a:pPr lvl="1"/>
            <a:r>
              <a:rPr lang="en-US" sz="2600" dirty="0">
                <a:latin typeface="Atkinson Hyperlegible" pitchFamily="2" charset="0"/>
              </a:rPr>
              <a:t>Daily, weekly, and monthly reports</a:t>
            </a:r>
          </a:p>
          <a:p>
            <a:pPr lvl="1"/>
            <a:r>
              <a:rPr lang="en-US" sz="2600" dirty="0">
                <a:latin typeface="Atkinson Hyperlegible" pitchFamily="2" charset="0"/>
              </a:rPr>
              <a:t>Reports for the laboratory, pharmacy, and infection control team</a:t>
            </a:r>
          </a:p>
        </p:txBody>
      </p:sp>
      <p:pic>
        <p:nvPicPr>
          <p:cNvPr id="4" name="Picture 3">
            <a:extLst>
              <a:ext uri="{FF2B5EF4-FFF2-40B4-BE49-F238E27FC236}">
                <a16:creationId xmlns:a16="http://schemas.microsoft.com/office/drawing/2014/main" id="{DE0C1853-B906-1B67-1A11-3D724EE44A09}"/>
              </a:ext>
            </a:extLst>
          </p:cNvPr>
          <p:cNvPicPr>
            <a:picLocks noChangeAspect="1"/>
          </p:cNvPicPr>
          <p:nvPr/>
        </p:nvPicPr>
        <p:blipFill>
          <a:blip r:embed="rId2"/>
          <a:stretch>
            <a:fillRect/>
          </a:stretch>
        </p:blipFill>
        <p:spPr>
          <a:xfrm>
            <a:off x="969523" y="1935039"/>
            <a:ext cx="10155677" cy="7179012"/>
          </a:xfrm>
          <a:prstGeom prst="rect">
            <a:avLst/>
          </a:prstGeom>
        </p:spPr>
      </p:pic>
      <p:grpSp>
        <p:nvGrpSpPr>
          <p:cNvPr id="3" name="Group 2">
            <a:extLst>
              <a:ext uri="{FF2B5EF4-FFF2-40B4-BE49-F238E27FC236}">
                <a16:creationId xmlns:a16="http://schemas.microsoft.com/office/drawing/2014/main" id="{C5C1DD63-71AD-4432-360B-E1DE4E826EA4}"/>
              </a:ext>
            </a:extLst>
          </p:cNvPr>
          <p:cNvGrpSpPr/>
          <p:nvPr/>
        </p:nvGrpSpPr>
        <p:grpSpPr>
          <a:xfrm>
            <a:off x="146542" y="146542"/>
            <a:ext cx="882158" cy="882158"/>
            <a:chOff x="146542" y="146542"/>
            <a:chExt cx="882158" cy="882158"/>
          </a:xfrm>
        </p:grpSpPr>
        <p:sp>
          <p:nvSpPr>
            <p:cNvPr id="6" name="Freeform 11">
              <a:extLst>
                <a:ext uri="{FF2B5EF4-FFF2-40B4-BE49-F238E27FC236}">
                  <a16:creationId xmlns:a16="http://schemas.microsoft.com/office/drawing/2014/main" id="{036B7010-9553-F013-E666-2E1CA867DCD4}"/>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7" name="TextBox 12">
              <a:extLst>
                <a:ext uri="{FF2B5EF4-FFF2-40B4-BE49-F238E27FC236}">
                  <a16:creationId xmlns:a16="http://schemas.microsoft.com/office/drawing/2014/main" id="{867947C2-019B-C042-61ED-11C60E321368}"/>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9" name="TextBox 2">
            <a:extLst>
              <a:ext uri="{FF2B5EF4-FFF2-40B4-BE49-F238E27FC236}">
                <a16:creationId xmlns:a16="http://schemas.microsoft.com/office/drawing/2014/main" id="{531146DE-B738-A5F1-CAD3-74FDB03DD602}"/>
              </a:ext>
            </a:extLst>
          </p:cNvPr>
          <p:cNvSpPr txBox="1"/>
          <p:nvPr/>
        </p:nvSpPr>
        <p:spPr>
          <a:xfrm>
            <a:off x="1568882"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User-defined reports</a:t>
            </a:r>
          </a:p>
        </p:txBody>
      </p:sp>
      <p:sp>
        <p:nvSpPr>
          <p:cNvPr id="10" name="Rectangle: Rounded Corners 9">
            <a:extLst>
              <a:ext uri="{FF2B5EF4-FFF2-40B4-BE49-F238E27FC236}">
                <a16:creationId xmlns:a16="http://schemas.microsoft.com/office/drawing/2014/main" id="{8FE39450-AEE2-7947-ADEF-811243345AAC}"/>
              </a:ext>
            </a:extLst>
          </p:cNvPr>
          <p:cNvSpPr/>
          <p:nvPr/>
        </p:nvSpPr>
        <p:spPr>
          <a:xfrm>
            <a:off x="2725259" y="2840499"/>
            <a:ext cx="1135541" cy="3980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2" name="Rectangle: Rounded Corners 1">
            <a:extLst>
              <a:ext uri="{FF2B5EF4-FFF2-40B4-BE49-F238E27FC236}">
                <a16:creationId xmlns:a16="http://schemas.microsoft.com/office/drawing/2014/main" id="{EEDC9404-C879-5543-76D4-B1D71A9DB8FC}"/>
              </a:ext>
            </a:extLst>
          </p:cNvPr>
          <p:cNvSpPr/>
          <p:nvPr/>
        </p:nvSpPr>
        <p:spPr>
          <a:xfrm>
            <a:off x="9296400" y="3187700"/>
            <a:ext cx="1662547" cy="3980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2388516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61CC1ED-5156-C3C3-9684-F278C185A491}"/>
              </a:ext>
            </a:extLst>
          </p:cNvPr>
          <p:cNvSpPr txBox="1">
            <a:spLocks/>
          </p:cNvSpPr>
          <p:nvPr/>
        </p:nvSpPr>
        <p:spPr>
          <a:xfrm>
            <a:off x="696563" y="1714500"/>
            <a:ext cx="17350740" cy="5419184"/>
          </a:xfrm>
          <a:prstGeom prst="rect">
            <a:avLst/>
          </a:prstGeom>
        </p:spPr>
        <p:txBody>
          <a:bodyPr vert="horz" lIns="137160" tIns="68580" rIns="137160" bIns="685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latin typeface="Atkinson Hyperlegible" pitchFamily="2" charset="0"/>
              </a:rPr>
              <a:t>A user-defined report is a collection of macros that you have created.</a:t>
            </a:r>
          </a:p>
          <a:p>
            <a:r>
              <a:rPr lang="en-US" sz="3600" dirty="0">
                <a:latin typeface="Atkinson Hyperlegible" pitchFamily="2" charset="0"/>
              </a:rPr>
              <a:t>Therefore, the first step is to go to “Data analysis” and create a series of macro.</a:t>
            </a:r>
          </a:p>
          <a:p>
            <a:r>
              <a:rPr lang="en-US" sz="3600" dirty="0">
                <a:latin typeface="Atkinson Hyperlegible" pitchFamily="2" charset="0"/>
              </a:rPr>
              <a:t>The “Data analysis” training module provided steps for creating three macros:</a:t>
            </a:r>
          </a:p>
          <a:p>
            <a:pPr lvl="1"/>
            <a:r>
              <a:rPr lang="en-US" sz="3200" dirty="0">
                <a:latin typeface="Atkinson Hyperlegible" pitchFamily="2" charset="0"/>
              </a:rPr>
              <a:t>Gram-positive antibiogram</a:t>
            </a:r>
          </a:p>
          <a:p>
            <a:pPr lvl="1"/>
            <a:r>
              <a:rPr lang="en-US" sz="3200" dirty="0">
                <a:latin typeface="Atkinson Hyperlegible" pitchFamily="2" charset="0"/>
              </a:rPr>
              <a:t>Gram-negative antibiogram</a:t>
            </a:r>
          </a:p>
          <a:p>
            <a:pPr lvl="1"/>
            <a:r>
              <a:rPr lang="en-US" sz="3200" dirty="0">
                <a:latin typeface="Atkinson Hyperlegible" pitchFamily="2" charset="0"/>
              </a:rPr>
              <a:t>Gram-negative antibiogram in blood</a:t>
            </a:r>
          </a:p>
          <a:p>
            <a:pPr lvl="1"/>
            <a:endParaRPr lang="en-US" sz="3200" dirty="0">
              <a:latin typeface="Atkinson Hyperlegible" pitchFamily="2" charset="0"/>
            </a:endParaRPr>
          </a:p>
          <a:p>
            <a:r>
              <a:rPr lang="en-US" dirty="0">
                <a:latin typeface="Atkinson Hyperlegible" pitchFamily="2" charset="0"/>
              </a:rPr>
              <a:t>(Screen grab needs to be updated)</a:t>
            </a:r>
          </a:p>
          <a:p>
            <a:pPr lvl="1"/>
            <a:endParaRPr lang="en-US" dirty="0">
              <a:latin typeface="Atkinson Hyperlegible" pitchFamily="2" charset="0"/>
            </a:endParaRPr>
          </a:p>
          <a:p>
            <a:pPr lvl="1"/>
            <a:endParaRPr lang="en-US" dirty="0">
              <a:latin typeface="Atkinson Hyperlegible" pitchFamily="2" charset="0"/>
            </a:endParaRPr>
          </a:p>
          <a:p>
            <a:pPr lvl="1"/>
            <a:endParaRPr lang="en-US" dirty="0">
              <a:latin typeface="Atkinson Hyperlegible" pitchFamily="2" charset="0"/>
            </a:endParaRPr>
          </a:p>
        </p:txBody>
      </p:sp>
      <p:grpSp>
        <p:nvGrpSpPr>
          <p:cNvPr id="5" name="Group 4">
            <a:extLst>
              <a:ext uri="{FF2B5EF4-FFF2-40B4-BE49-F238E27FC236}">
                <a16:creationId xmlns:a16="http://schemas.microsoft.com/office/drawing/2014/main" id="{9C1A8991-BA22-70D1-3FF5-CAF7AE914D85}"/>
              </a:ext>
            </a:extLst>
          </p:cNvPr>
          <p:cNvGrpSpPr/>
          <p:nvPr/>
        </p:nvGrpSpPr>
        <p:grpSpPr>
          <a:xfrm>
            <a:off x="146542" y="146542"/>
            <a:ext cx="882158" cy="882158"/>
            <a:chOff x="146542" y="146542"/>
            <a:chExt cx="882158" cy="882158"/>
          </a:xfrm>
        </p:grpSpPr>
        <p:sp>
          <p:nvSpPr>
            <p:cNvPr id="6" name="Freeform 11">
              <a:extLst>
                <a:ext uri="{FF2B5EF4-FFF2-40B4-BE49-F238E27FC236}">
                  <a16:creationId xmlns:a16="http://schemas.microsoft.com/office/drawing/2014/main" id="{4AD752C4-AD82-6E2D-C0F8-AB6CB95CB8C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12">
              <a:extLst>
                <a:ext uri="{FF2B5EF4-FFF2-40B4-BE49-F238E27FC236}">
                  <a16:creationId xmlns:a16="http://schemas.microsoft.com/office/drawing/2014/main" id="{0F61996C-3032-11BE-5617-8F0F1F3A1F42}"/>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8" name="TextBox 2">
            <a:extLst>
              <a:ext uri="{FF2B5EF4-FFF2-40B4-BE49-F238E27FC236}">
                <a16:creationId xmlns:a16="http://schemas.microsoft.com/office/drawing/2014/main" id="{15916164-3F1B-7AF4-1BB0-0E545CFD80D1}"/>
              </a:ext>
            </a:extLst>
          </p:cNvPr>
          <p:cNvSpPr txBox="1"/>
          <p:nvPr/>
        </p:nvSpPr>
        <p:spPr>
          <a:xfrm>
            <a:off x="1600200"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Before you create a new report</a:t>
            </a:r>
          </a:p>
        </p:txBody>
      </p:sp>
      <p:pic>
        <p:nvPicPr>
          <p:cNvPr id="3" name="Picture 2">
            <a:extLst>
              <a:ext uri="{FF2B5EF4-FFF2-40B4-BE49-F238E27FC236}">
                <a16:creationId xmlns:a16="http://schemas.microsoft.com/office/drawing/2014/main" id="{89364EFD-7C29-E5E4-4538-A5A21517427B}"/>
              </a:ext>
            </a:extLst>
          </p:cNvPr>
          <p:cNvPicPr>
            <a:picLocks noChangeAspect="1"/>
          </p:cNvPicPr>
          <p:nvPr/>
        </p:nvPicPr>
        <p:blipFill>
          <a:blip r:embed="rId4"/>
          <a:stretch>
            <a:fillRect/>
          </a:stretch>
        </p:blipFill>
        <p:spPr>
          <a:xfrm>
            <a:off x="10439400" y="4838700"/>
            <a:ext cx="6019800" cy="4248150"/>
          </a:xfrm>
          <a:prstGeom prst="rect">
            <a:avLst/>
          </a:prstGeom>
        </p:spPr>
      </p:pic>
    </p:spTree>
    <p:extLst>
      <p:ext uri="{BB962C8B-B14F-4D97-AF65-F5344CB8AC3E}">
        <p14:creationId xmlns:p14="http://schemas.microsoft.com/office/powerpoint/2010/main" val="6403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61CC1ED-5156-C3C3-9684-F278C185A491}"/>
              </a:ext>
            </a:extLst>
          </p:cNvPr>
          <p:cNvSpPr txBox="1">
            <a:spLocks/>
          </p:cNvSpPr>
          <p:nvPr/>
        </p:nvSpPr>
        <p:spPr>
          <a:xfrm>
            <a:off x="696563" y="1714500"/>
            <a:ext cx="17350740" cy="5419184"/>
          </a:xfrm>
          <a:prstGeom prst="rect">
            <a:avLst/>
          </a:prstGeom>
        </p:spPr>
        <p:txBody>
          <a:bodyPr vert="horz" lIns="137160" tIns="68580" rIns="137160" bIns="685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latin typeface="Atkinson Hyperlegible" pitchFamily="2" charset="0"/>
              </a:rPr>
              <a:t>From “User-defined reports”, click on “New report to get the below screen.</a:t>
            </a:r>
            <a:endParaRPr lang="en-US" sz="3200" dirty="0">
              <a:latin typeface="Atkinson Hyperlegible" pitchFamily="2" charset="0"/>
            </a:endParaRPr>
          </a:p>
        </p:txBody>
      </p:sp>
      <p:grpSp>
        <p:nvGrpSpPr>
          <p:cNvPr id="5" name="Group 4">
            <a:extLst>
              <a:ext uri="{FF2B5EF4-FFF2-40B4-BE49-F238E27FC236}">
                <a16:creationId xmlns:a16="http://schemas.microsoft.com/office/drawing/2014/main" id="{9C1A8991-BA22-70D1-3FF5-CAF7AE914D85}"/>
              </a:ext>
            </a:extLst>
          </p:cNvPr>
          <p:cNvGrpSpPr/>
          <p:nvPr/>
        </p:nvGrpSpPr>
        <p:grpSpPr>
          <a:xfrm>
            <a:off x="146542" y="146542"/>
            <a:ext cx="882158" cy="882158"/>
            <a:chOff x="146542" y="146542"/>
            <a:chExt cx="882158" cy="882158"/>
          </a:xfrm>
        </p:grpSpPr>
        <p:sp>
          <p:nvSpPr>
            <p:cNvPr id="6" name="Freeform 11">
              <a:extLst>
                <a:ext uri="{FF2B5EF4-FFF2-40B4-BE49-F238E27FC236}">
                  <a16:creationId xmlns:a16="http://schemas.microsoft.com/office/drawing/2014/main" id="{4AD752C4-AD82-6E2D-C0F8-AB6CB95CB8C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12">
              <a:extLst>
                <a:ext uri="{FF2B5EF4-FFF2-40B4-BE49-F238E27FC236}">
                  <a16:creationId xmlns:a16="http://schemas.microsoft.com/office/drawing/2014/main" id="{0F61996C-3032-11BE-5617-8F0F1F3A1F42}"/>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8" name="TextBox 2">
            <a:extLst>
              <a:ext uri="{FF2B5EF4-FFF2-40B4-BE49-F238E27FC236}">
                <a16:creationId xmlns:a16="http://schemas.microsoft.com/office/drawing/2014/main" id="{15916164-3F1B-7AF4-1BB0-0E545CFD80D1}"/>
              </a:ext>
            </a:extLst>
          </p:cNvPr>
          <p:cNvSpPr txBox="1"/>
          <p:nvPr/>
        </p:nvSpPr>
        <p:spPr>
          <a:xfrm>
            <a:off x="1600200"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Creating a new report, Part 1</a:t>
            </a:r>
          </a:p>
        </p:txBody>
      </p:sp>
      <p:pic>
        <p:nvPicPr>
          <p:cNvPr id="3" name="Picture 2">
            <a:extLst>
              <a:ext uri="{FF2B5EF4-FFF2-40B4-BE49-F238E27FC236}">
                <a16:creationId xmlns:a16="http://schemas.microsoft.com/office/drawing/2014/main" id="{0CF5A7A3-5A88-B42A-65DD-0CA9FD37C1E5}"/>
              </a:ext>
            </a:extLst>
          </p:cNvPr>
          <p:cNvPicPr>
            <a:picLocks noChangeAspect="1"/>
          </p:cNvPicPr>
          <p:nvPr/>
        </p:nvPicPr>
        <p:blipFill>
          <a:blip r:embed="rId4"/>
          <a:stretch>
            <a:fillRect/>
          </a:stretch>
        </p:blipFill>
        <p:spPr>
          <a:xfrm>
            <a:off x="1295400" y="3086100"/>
            <a:ext cx="9858375" cy="6896100"/>
          </a:xfrm>
          <a:prstGeom prst="rect">
            <a:avLst/>
          </a:prstGeom>
        </p:spPr>
      </p:pic>
      <p:sp>
        <p:nvSpPr>
          <p:cNvPr id="9" name="Content Placeholder 2">
            <a:extLst>
              <a:ext uri="{FF2B5EF4-FFF2-40B4-BE49-F238E27FC236}">
                <a16:creationId xmlns:a16="http://schemas.microsoft.com/office/drawing/2014/main" id="{5148E98C-C605-87FA-C47F-74E600ABA8C8}"/>
              </a:ext>
            </a:extLst>
          </p:cNvPr>
          <p:cNvSpPr>
            <a:spLocks noGrp="1"/>
          </p:cNvSpPr>
          <p:nvPr>
            <p:ph idx="1"/>
          </p:nvPr>
        </p:nvSpPr>
        <p:spPr>
          <a:xfrm>
            <a:off x="11571052" y="3116137"/>
            <a:ext cx="6204065" cy="4922963"/>
          </a:xfrm>
        </p:spPr>
        <p:txBody>
          <a:bodyPr>
            <a:normAutofit/>
          </a:bodyPr>
          <a:lstStyle/>
          <a:p>
            <a:r>
              <a:rPr lang="en-US" sz="3000" dirty="0">
                <a:latin typeface="Atkinson Hyperlegible" pitchFamily="2" charset="0"/>
              </a:rPr>
              <a:t>Give a name to the new report, for example “Antibiogram report”.</a:t>
            </a:r>
          </a:p>
          <a:p>
            <a:r>
              <a:rPr lang="en-US" sz="3000" dirty="0">
                <a:latin typeface="Atkinson Hyperlegible" pitchFamily="2" charset="0"/>
              </a:rPr>
              <a:t>On the left, you will see the list of macros that you have previously defined.  (You can use “Browse” to change the folder.).</a:t>
            </a:r>
          </a:p>
          <a:p>
            <a:r>
              <a:rPr lang="en-US" sz="3000" dirty="0">
                <a:latin typeface="Atkinson Hyperlegible" pitchFamily="2" charset="0"/>
              </a:rPr>
              <a:t>Choose the macros on the left that you would like to include in the report by double-clicking or by using the arrow buttons.</a:t>
            </a:r>
            <a:endParaRPr lang="en-US" sz="2600" dirty="0">
              <a:latin typeface="Atkinson Hyperlegible" pitchFamily="2" charset="0"/>
            </a:endParaRPr>
          </a:p>
        </p:txBody>
      </p:sp>
      <p:sp>
        <p:nvSpPr>
          <p:cNvPr id="10" name="Rectangle: Rounded Corners 9">
            <a:extLst>
              <a:ext uri="{FF2B5EF4-FFF2-40B4-BE49-F238E27FC236}">
                <a16:creationId xmlns:a16="http://schemas.microsoft.com/office/drawing/2014/main" id="{22328561-DB2E-F8E4-956B-047959FC51A4}"/>
              </a:ext>
            </a:extLst>
          </p:cNvPr>
          <p:cNvSpPr/>
          <p:nvPr/>
        </p:nvSpPr>
        <p:spPr>
          <a:xfrm>
            <a:off x="1337601" y="5011058"/>
            <a:ext cx="3920199" cy="705082"/>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135814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BFE49FD-FA39-8B18-8C3D-3E2BA84AC762}"/>
              </a:ext>
            </a:extLst>
          </p:cNvPr>
          <p:cNvGrpSpPr/>
          <p:nvPr/>
        </p:nvGrpSpPr>
        <p:grpSpPr>
          <a:xfrm>
            <a:off x="146542" y="146542"/>
            <a:ext cx="882158" cy="882158"/>
            <a:chOff x="146542" y="146542"/>
            <a:chExt cx="882158" cy="882158"/>
          </a:xfrm>
        </p:grpSpPr>
        <p:sp>
          <p:nvSpPr>
            <p:cNvPr id="5" name="Freeform 11">
              <a:extLst>
                <a:ext uri="{FF2B5EF4-FFF2-40B4-BE49-F238E27FC236}">
                  <a16:creationId xmlns:a16="http://schemas.microsoft.com/office/drawing/2014/main" id="{EB32078A-9AF9-FE30-8CFA-DEB81E752DAB}"/>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6" name="TextBox 12">
              <a:extLst>
                <a:ext uri="{FF2B5EF4-FFF2-40B4-BE49-F238E27FC236}">
                  <a16:creationId xmlns:a16="http://schemas.microsoft.com/office/drawing/2014/main" id="{CB3739B7-B4D1-8FC5-E2F5-F6B08D22C186}"/>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7" name="TextBox 2">
            <a:extLst>
              <a:ext uri="{FF2B5EF4-FFF2-40B4-BE49-F238E27FC236}">
                <a16:creationId xmlns:a16="http://schemas.microsoft.com/office/drawing/2014/main" id="{AEC10717-CDEC-9E7B-8A50-4431866F976F}"/>
              </a:ext>
            </a:extLst>
          </p:cNvPr>
          <p:cNvSpPr txBox="1"/>
          <p:nvPr/>
        </p:nvSpPr>
        <p:spPr>
          <a:xfrm>
            <a:off x="1524000" y="-38100"/>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Output options</a:t>
            </a:r>
          </a:p>
        </p:txBody>
      </p:sp>
      <p:pic>
        <p:nvPicPr>
          <p:cNvPr id="2" name="Picture 1">
            <a:extLst>
              <a:ext uri="{FF2B5EF4-FFF2-40B4-BE49-F238E27FC236}">
                <a16:creationId xmlns:a16="http://schemas.microsoft.com/office/drawing/2014/main" id="{C5A1EACC-C428-0618-CC5D-4B5CDFCB2B15}"/>
              </a:ext>
            </a:extLst>
          </p:cNvPr>
          <p:cNvPicPr>
            <a:picLocks noChangeAspect="1"/>
          </p:cNvPicPr>
          <p:nvPr/>
        </p:nvPicPr>
        <p:blipFill>
          <a:blip r:embed="rId4"/>
          <a:stretch>
            <a:fillRect/>
          </a:stretch>
        </p:blipFill>
        <p:spPr>
          <a:xfrm>
            <a:off x="762000" y="3292888"/>
            <a:ext cx="4724400" cy="2805113"/>
          </a:xfrm>
          <a:prstGeom prst="rect">
            <a:avLst/>
          </a:prstGeom>
        </p:spPr>
      </p:pic>
      <p:pic>
        <p:nvPicPr>
          <p:cNvPr id="8" name="Picture 7">
            <a:extLst>
              <a:ext uri="{FF2B5EF4-FFF2-40B4-BE49-F238E27FC236}">
                <a16:creationId xmlns:a16="http://schemas.microsoft.com/office/drawing/2014/main" id="{9B1A7890-2E99-7920-8992-DDEEC621805F}"/>
              </a:ext>
            </a:extLst>
          </p:cNvPr>
          <p:cNvPicPr>
            <a:picLocks noChangeAspect="1"/>
          </p:cNvPicPr>
          <p:nvPr/>
        </p:nvPicPr>
        <p:blipFill>
          <a:blip r:embed="rId5"/>
          <a:stretch>
            <a:fillRect/>
          </a:stretch>
        </p:blipFill>
        <p:spPr>
          <a:xfrm>
            <a:off x="6858000" y="3278602"/>
            <a:ext cx="5334000" cy="2820516"/>
          </a:xfrm>
          <a:prstGeom prst="rect">
            <a:avLst/>
          </a:prstGeom>
        </p:spPr>
      </p:pic>
      <p:pic>
        <p:nvPicPr>
          <p:cNvPr id="10" name="Picture 9">
            <a:extLst>
              <a:ext uri="{FF2B5EF4-FFF2-40B4-BE49-F238E27FC236}">
                <a16:creationId xmlns:a16="http://schemas.microsoft.com/office/drawing/2014/main" id="{3CBFC950-7992-B5C1-F8AF-C46258217D1C}"/>
              </a:ext>
            </a:extLst>
          </p:cNvPr>
          <p:cNvPicPr>
            <a:picLocks noChangeAspect="1"/>
          </p:cNvPicPr>
          <p:nvPr/>
        </p:nvPicPr>
        <p:blipFill>
          <a:blip r:embed="rId6"/>
          <a:stretch>
            <a:fillRect/>
          </a:stretch>
        </p:blipFill>
        <p:spPr>
          <a:xfrm>
            <a:off x="13692903" y="3165671"/>
            <a:ext cx="3375897" cy="4187629"/>
          </a:xfrm>
          <a:prstGeom prst="rect">
            <a:avLst/>
          </a:prstGeom>
        </p:spPr>
      </p:pic>
      <p:sp>
        <p:nvSpPr>
          <p:cNvPr id="12" name="TextBox 11">
            <a:extLst>
              <a:ext uri="{FF2B5EF4-FFF2-40B4-BE49-F238E27FC236}">
                <a16:creationId xmlns:a16="http://schemas.microsoft.com/office/drawing/2014/main" id="{A14538B7-FFF6-E8A7-D476-B2B55F8D78FA}"/>
              </a:ext>
            </a:extLst>
          </p:cNvPr>
          <p:cNvSpPr txBox="1"/>
          <p:nvPr/>
        </p:nvSpPr>
        <p:spPr>
          <a:xfrm>
            <a:off x="761999" y="2632271"/>
            <a:ext cx="2057401" cy="646331"/>
          </a:xfrm>
          <a:prstGeom prst="rect">
            <a:avLst/>
          </a:prstGeom>
          <a:noFill/>
        </p:spPr>
        <p:txBody>
          <a:bodyPr wrap="square" rtlCol="0">
            <a:spAutoFit/>
          </a:bodyPr>
          <a:lstStyle/>
          <a:p>
            <a:pPr algn="l"/>
            <a:r>
              <a:rPr lang="en-US" sz="3600" b="1" dirty="0">
                <a:latin typeface="Atkinson Hyperlegible" pitchFamily="2" charset="0"/>
              </a:rPr>
              <a:t>Screen</a:t>
            </a:r>
            <a:endParaRPr lang="en-US" sz="2400" b="1" dirty="0">
              <a:latin typeface="Atkinson Hyperlegible" pitchFamily="2" charset="0"/>
            </a:endParaRPr>
          </a:p>
        </p:txBody>
      </p:sp>
      <p:sp>
        <p:nvSpPr>
          <p:cNvPr id="13" name="TextBox 12">
            <a:extLst>
              <a:ext uri="{FF2B5EF4-FFF2-40B4-BE49-F238E27FC236}">
                <a16:creationId xmlns:a16="http://schemas.microsoft.com/office/drawing/2014/main" id="{802A6E9B-3D36-50CB-8E05-7885F517970D}"/>
              </a:ext>
            </a:extLst>
          </p:cNvPr>
          <p:cNvSpPr txBox="1"/>
          <p:nvPr/>
        </p:nvSpPr>
        <p:spPr>
          <a:xfrm>
            <a:off x="6963321" y="2632271"/>
            <a:ext cx="1647279" cy="646331"/>
          </a:xfrm>
          <a:prstGeom prst="rect">
            <a:avLst/>
          </a:prstGeom>
          <a:noFill/>
        </p:spPr>
        <p:txBody>
          <a:bodyPr wrap="square" rtlCol="0">
            <a:spAutoFit/>
          </a:bodyPr>
          <a:lstStyle/>
          <a:p>
            <a:pPr algn="l"/>
            <a:r>
              <a:rPr lang="en-US" sz="3600" b="1" dirty="0">
                <a:latin typeface="Atkinson Hyperlegible" pitchFamily="2" charset="0"/>
              </a:rPr>
              <a:t>Excel</a:t>
            </a:r>
            <a:endParaRPr lang="en-US" sz="2400" b="1" dirty="0">
              <a:latin typeface="Atkinson Hyperlegible" pitchFamily="2" charset="0"/>
            </a:endParaRPr>
          </a:p>
        </p:txBody>
      </p:sp>
      <p:sp>
        <p:nvSpPr>
          <p:cNvPr id="15" name="TextBox 14">
            <a:extLst>
              <a:ext uri="{FF2B5EF4-FFF2-40B4-BE49-F238E27FC236}">
                <a16:creationId xmlns:a16="http://schemas.microsoft.com/office/drawing/2014/main" id="{6D233A06-8181-5E3D-74F0-B1D1DAB07154}"/>
              </a:ext>
            </a:extLst>
          </p:cNvPr>
          <p:cNvSpPr txBox="1"/>
          <p:nvPr/>
        </p:nvSpPr>
        <p:spPr>
          <a:xfrm>
            <a:off x="13692833" y="2632271"/>
            <a:ext cx="1647279" cy="646331"/>
          </a:xfrm>
          <a:prstGeom prst="rect">
            <a:avLst/>
          </a:prstGeom>
          <a:noFill/>
        </p:spPr>
        <p:txBody>
          <a:bodyPr wrap="square" rtlCol="0">
            <a:spAutoFit/>
          </a:bodyPr>
          <a:lstStyle/>
          <a:p>
            <a:pPr algn="l"/>
            <a:r>
              <a:rPr lang="en-US" sz="3600" b="1" dirty="0">
                <a:latin typeface="Atkinson Hyperlegible" pitchFamily="2" charset="0"/>
              </a:rPr>
              <a:t>Word</a:t>
            </a:r>
            <a:endParaRPr lang="en-US" sz="2400" b="1" dirty="0">
              <a:latin typeface="Atkinson Hyperlegible" pitchFamily="2" charset="0"/>
            </a:endParaRPr>
          </a:p>
        </p:txBody>
      </p:sp>
    </p:spTree>
    <p:extLst>
      <p:ext uri="{BB962C8B-B14F-4D97-AF65-F5344CB8AC3E}">
        <p14:creationId xmlns:p14="http://schemas.microsoft.com/office/powerpoint/2010/main" val="1704939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0BD7DDE-FC32-F354-E22D-2D17E45ADDEF}"/>
              </a:ext>
            </a:extLst>
          </p:cNvPr>
          <p:cNvPicPr>
            <a:picLocks noChangeAspect="1"/>
          </p:cNvPicPr>
          <p:nvPr/>
        </p:nvPicPr>
        <p:blipFill>
          <a:blip r:embed="rId2"/>
          <a:stretch>
            <a:fillRect/>
          </a:stretch>
        </p:blipFill>
        <p:spPr>
          <a:xfrm>
            <a:off x="1028700" y="1790700"/>
            <a:ext cx="9858375" cy="6896100"/>
          </a:xfrm>
          <a:prstGeom prst="rect">
            <a:avLst/>
          </a:prstGeom>
        </p:spPr>
      </p:pic>
      <p:grpSp>
        <p:nvGrpSpPr>
          <p:cNvPr id="5" name="Group 4">
            <a:extLst>
              <a:ext uri="{FF2B5EF4-FFF2-40B4-BE49-F238E27FC236}">
                <a16:creationId xmlns:a16="http://schemas.microsoft.com/office/drawing/2014/main" id="{9C1A8991-BA22-70D1-3FF5-CAF7AE914D85}"/>
              </a:ext>
            </a:extLst>
          </p:cNvPr>
          <p:cNvGrpSpPr/>
          <p:nvPr/>
        </p:nvGrpSpPr>
        <p:grpSpPr>
          <a:xfrm>
            <a:off x="146542" y="146542"/>
            <a:ext cx="882158" cy="882158"/>
            <a:chOff x="146542" y="146542"/>
            <a:chExt cx="882158" cy="882158"/>
          </a:xfrm>
        </p:grpSpPr>
        <p:sp>
          <p:nvSpPr>
            <p:cNvPr id="6" name="Freeform 11">
              <a:extLst>
                <a:ext uri="{FF2B5EF4-FFF2-40B4-BE49-F238E27FC236}">
                  <a16:creationId xmlns:a16="http://schemas.microsoft.com/office/drawing/2014/main" id="{4AD752C4-AD82-6E2D-C0F8-AB6CB95CB8C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7" name="TextBox 12">
              <a:extLst>
                <a:ext uri="{FF2B5EF4-FFF2-40B4-BE49-F238E27FC236}">
                  <a16:creationId xmlns:a16="http://schemas.microsoft.com/office/drawing/2014/main" id="{0F61996C-3032-11BE-5617-8F0F1F3A1F42}"/>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8" name="TextBox 2">
            <a:extLst>
              <a:ext uri="{FF2B5EF4-FFF2-40B4-BE49-F238E27FC236}">
                <a16:creationId xmlns:a16="http://schemas.microsoft.com/office/drawing/2014/main" id="{15916164-3F1B-7AF4-1BB0-0E545CFD80D1}"/>
              </a:ext>
            </a:extLst>
          </p:cNvPr>
          <p:cNvSpPr txBox="1"/>
          <p:nvPr/>
        </p:nvSpPr>
        <p:spPr>
          <a:xfrm>
            <a:off x="1600200"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Creating a new report, Part 2</a:t>
            </a:r>
          </a:p>
        </p:txBody>
      </p:sp>
      <p:sp>
        <p:nvSpPr>
          <p:cNvPr id="9" name="Content Placeholder 2">
            <a:extLst>
              <a:ext uri="{FF2B5EF4-FFF2-40B4-BE49-F238E27FC236}">
                <a16:creationId xmlns:a16="http://schemas.microsoft.com/office/drawing/2014/main" id="{5148E98C-C605-87FA-C47F-74E600ABA8C8}"/>
              </a:ext>
            </a:extLst>
          </p:cNvPr>
          <p:cNvSpPr>
            <a:spLocks noGrp="1"/>
          </p:cNvSpPr>
          <p:nvPr>
            <p:ph idx="1"/>
          </p:nvPr>
        </p:nvSpPr>
        <p:spPr>
          <a:xfrm>
            <a:off x="11430000" y="1744537"/>
            <a:ext cx="6204065" cy="6218363"/>
          </a:xfrm>
        </p:spPr>
        <p:txBody>
          <a:bodyPr>
            <a:normAutofit fontScale="77500" lnSpcReduction="20000"/>
          </a:bodyPr>
          <a:lstStyle/>
          <a:p>
            <a:r>
              <a:rPr lang="en-US" sz="3000" dirty="0">
                <a:latin typeface="Atkinson Hyperlegible" pitchFamily="2" charset="0"/>
              </a:rPr>
              <a:t>Give a name to the new report, for example “Antibiogram report”.</a:t>
            </a:r>
          </a:p>
          <a:p>
            <a:r>
              <a:rPr lang="en-US" sz="3000" dirty="0">
                <a:latin typeface="Atkinson Hyperlegible" pitchFamily="2" charset="0"/>
              </a:rPr>
              <a:t>On the left, you will see the list of macros that you have previously defined.  (You can use “Browse” to change the folder.).</a:t>
            </a:r>
          </a:p>
          <a:p>
            <a:r>
              <a:rPr lang="en-US" sz="3000" dirty="0">
                <a:latin typeface="Atkinson Hyperlegible" pitchFamily="2" charset="0"/>
              </a:rPr>
              <a:t>Choose the macros on the left that you would like to include in the report by double-clicking or by using the arrow buttons.</a:t>
            </a:r>
          </a:p>
          <a:p>
            <a:r>
              <a:rPr lang="en-US" sz="3000" dirty="0">
                <a:latin typeface="Atkinson Hyperlegible" pitchFamily="2" charset="0"/>
              </a:rPr>
              <a:t>You can use “Move up” and “Move down” to change the sequence of the macros.”</a:t>
            </a:r>
          </a:p>
          <a:p>
            <a:r>
              <a:rPr lang="en-US" sz="3000" dirty="0">
                <a:latin typeface="Atkinson Hyperlegible" pitchFamily="2" charset="0"/>
              </a:rPr>
              <a:t>Click on “Save” when you are finished to same the report name:  “Antibiogram report”.</a:t>
            </a:r>
          </a:p>
          <a:p>
            <a:r>
              <a:rPr lang="en-US" sz="3000" dirty="0">
                <a:latin typeface="Atkinson Hyperlegible" pitchFamily="2" charset="0"/>
              </a:rPr>
              <a:t>Click on “Save” again to save th</a:t>
            </a:r>
            <a:r>
              <a:rPr lang="en-US" sz="3100" dirty="0">
                <a:latin typeface="Atkinson Hyperlegible" pitchFamily="2" charset="0"/>
              </a:rPr>
              <a:t>e report file:  “Antibiogram </a:t>
            </a:r>
            <a:r>
              <a:rPr lang="en-US" sz="3100" dirty="0" err="1">
                <a:latin typeface="Atkinson Hyperlegible" pitchFamily="2" charset="0"/>
              </a:rPr>
              <a:t>report.rpt</a:t>
            </a:r>
            <a:r>
              <a:rPr lang="en-US" sz="3100" dirty="0">
                <a:latin typeface="Atkinson Hyperlegible" pitchFamily="2" charset="0"/>
              </a:rPr>
              <a:t>”</a:t>
            </a:r>
          </a:p>
          <a:p>
            <a:r>
              <a:rPr lang="en-US" sz="3100" dirty="0">
                <a:latin typeface="Atkinson Hyperlegible" pitchFamily="2" charset="0"/>
              </a:rPr>
              <a:t>Then click on Exit to close the screen.</a:t>
            </a:r>
          </a:p>
        </p:txBody>
      </p:sp>
      <p:sp>
        <p:nvSpPr>
          <p:cNvPr id="10" name="Rectangle: Rounded Corners 9">
            <a:extLst>
              <a:ext uri="{FF2B5EF4-FFF2-40B4-BE49-F238E27FC236}">
                <a16:creationId xmlns:a16="http://schemas.microsoft.com/office/drawing/2014/main" id="{22328561-DB2E-F8E4-956B-047959FC51A4}"/>
              </a:ext>
            </a:extLst>
          </p:cNvPr>
          <p:cNvSpPr/>
          <p:nvPr/>
        </p:nvSpPr>
        <p:spPr>
          <a:xfrm>
            <a:off x="5909601" y="3708400"/>
            <a:ext cx="3920199" cy="775590"/>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1611784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210752-484B-929B-F0B9-A15D17270FCD}"/>
              </a:ext>
            </a:extLst>
          </p:cNvPr>
          <p:cNvPicPr>
            <a:picLocks noChangeAspect="1"/>
          </p:cNvPicPr>
          <p:nvPr/>
        </p:nvPicPr>
        <p:blipFill>
          <a:blip r:embed="rId2"/>
          <a:stretch>
            <a:fillRect/>
          </a:stretch>
        </p:blipFill>
        <p:spPr>
          <a:xfrm>
            <a:off x="3505200" y="4152900"/>
            <a:ext cx="9653091" cy="6056239"/>
          </a:xfrm>
          <a:prstGeom prst="rect">
            <a:avLst/>
          </a:prstGeom>
        </p:spPr>
      </p:pic>
      <p:grpSp>
        <p:nvGrpSpPr>
          <p:cNvPr id="5" name="Group 4">
            <a:extLst>
              <a:ext uri="{FF2B5EF4-FFF2-40B4-BE49-F238E27FC236}">
                <a16:creationId xmlns:a16="http://schemas.microsoft.com/office/drawing/2014/main" id="{9C1A8991-BA22-70D1-3FF5-CAF7AE914D85}"/>
              </a:ext>
            </a:extLst>
          </p:cNvPr>
          <p:cNvGrpSpPr/>
          <p:nvPr/>
        </p:nvGrpSpPr>
        <p:grpSpPr>
          <a:xfrm>
            <a:off x="146542" y="146542"/>
            <a:ext cx="882158" cy="882158"/>
            <a:chOff x="146542" y="146542"/>
            <a:chExt cx="882158" cy="882158"/>
          </a:xfrm>
        </p:grpSpPr>
        <p:sp>
          <p:nvSpPr>
            <p:cNvPr id="6" name="Freeform 11">
              <a:extLst>
                <a:ext uri="{FF2B5EF4-FFF2-40B4-BE49-F238E27FC236}">
                  <a16:creationId xmlns:a16="http://schemas.microsoft.com/office/drawing/2014/main" id="{4AD752C4-AD82-6E2D-C0F8-AB6CB95CB8C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7" name="TextBox 12">
              <a:extLst>
                <a:ext uri="{FF2B5EF4-FFF2-40B4-BE49-F238E27FC236}">
                  <a16:creationId xmlns:a16="http://schemas.microsoft.com/office/drawing/2014/main" id="{0F61996C-3032-11BE-5617-8F0F1F3A1F42}"/>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8" name="TextBox 2">
            <a:extLst>
              <a:ext uri="{FF2B5EF4-FFF2-40B4-BE49-F238E27FC236}">
                <a16:creationId xmlns:a16="http://schemas.microsoft.com/office/drawing/2014/main" id="{15916164-3F1B-7AF4-1BB0-0E545CFD80D1}"/>
              </a:ext>
            </a:extLst>
          </p:cNvPr>
          <p:cNvSpPr txBox="1"/>
          <p:nvPr/>
        </p:nvSpPr>
        <p:spPr>
          <a:xfrm>
            <a:off x="1600200"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Save the report</a:t>
            </a:r>
          </a:p>
        </p:txBody>
      </p:sp>
      <p:sp>
        <p:nvSpPr>
          <p:cNvPr id="10" name="Rectangle: Rounded Corners 9">
            <a:extLst>
              <a:ext uri="{FF2B5EF4-FFF2-40B4-BE49-F238E27FC236}">
                <a16:creationId xmlns:a16="http://schemas.microsoft.com/office/drawing/2014/main" id="{22328561-DB2E-F8E4-956B-047959FC51A4}"/>
              </a:ext>
            </a:extLst>
          </p:cNvPr>
          <p:cNvSpPr/>
          <p:nvPr/>
        </p:nvSpPr>
        <p:spPr>
          <a:xfrm>
            <a:off x="4961634" y="8328943"/>
            <a:ext cx="2011682"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1" name="Content Placeholder 10">
            <a:extLst>
              <a:ext uri="{FF2B5EF4-FFF2-40B4-BE49-F238E27FC236}">
                <a16:creationId xmlns:a16="http://schemas.microsoft.com/office/drawing/2014/main" id="{1228D283-8A86-AF33-CF0D-6C8C2F627324}"/>
              </a:ext>
            </a:extLst>
          </p:cNvPr>
          <p:cNvSpPr>
            <a:spLocks noGrp="1"/>
          </p:cNvSpPr>
          <p:nvPr>
            <p:ph idx="1"/>
          </p:nvPr>
        </p:nvSpPr>
        <p:spPr>
          <a:xfrm>
            <a:off x="1295400" y="1104900"/>
            <a:ext cx="14401800" cy="4525963"/>
          </a:xfrm>
        </p:spPr>
        <p:txBody>
          <a:bodyPr/>
          <a:lstStyle/>
          <a:p>
            <a:r>
              <a:rPr lang="en-US" dirty="0">
                <a:latin typeface="Atkinson Hyperlegible" pitchFamily="2" charset="0"/>
              </a:rPr>
              <a:t>The name of the report is “Antibiogram report”</a:t>
            </a:r>
          </a:p>
          <a:p>
            <a:r>
              <a:rPr lang="en-US" dirty="0">
                <a:latin typeface="Atkinson Hyperlegible" pitchFamily="2" charset="0"/>
              </a:rPr>
              <a:t>For the report file, WHONET suggests the name “Antibiogram </a:t>
            </a:r>
            <a:r>
              <a:rPr lang="en-US" dirty="0" err="1">
                <a:latin typeface="Atkinson Hyperlegible" pitchFamily="2" charset="0"/>
              </a:rPr>
              <a:t>report.rpt</a:t>
            </a:r>
            <a:r>
              <a:rPr lang="en-US" dirty="0">
                <a:latin typeface="Atkinson Hyperlegible" pitchFamily="2" charset="0"/>
              </a:rPr>
              <a:t>” saved in the C:\WHONET\Macros folder.</a:t>
            </a:r>
          </a:p>
          <a:p>
            <a:r>
              <a:rPr lang="en-US" dirty="0">
                <a:latin typeface="Atkinson Hyperlegible" pitchFamily="2" charset="0"/>
              </a:rPr>
              <a:t>You can change the default name and location if you would like.  </a:t>
            </a:r>
          </a:p>
          <a:p>
            <a:r>
              <a:rPr lang="en-US" dirty="0">
                <a:latin typeface="Atkinson Hyperlegible" pitchFamily="2" charset="0"/>
              </a:rPr>
              <a:t>When finished, click on “Save”.</a:t>
            </a:r>
          </a:p>
        </p:txBody>
      </p:sp>
      <p:sp>
        <p:nvSpPr>
          <p:cNvPr id="12" name="Rectangle: Rounded Corners 11">
            <a:extLst>
              <a:ext uri="{FF2B5EF4-FFF2-40B4-BE49-F238E27FC236}">
                <a16:creationId xmlns:a16="http://schemas.microsoft.com/office/drawing/2014/main" id="{E4D0A169-B3C6-B63B-C0BF-2518CAB6EB9D}"/>
              </a:ext>
            </a:extLst>
          </p:cNvPr>
          <p:cNvSpPr/>
          <p:nvPr/>
        </p:nvSpPr>
        <p:spPr>
          <a:xfrm>
            <a:off x="5183374" y="4613761"/>
            <a:ext cx="3239834" cy="529739"/>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3" name="Rectangle: Rounded Corners 12">
            <a:extLst>
              <a:ext uri="{FF2B5EF4-FFF2-40B4-BE49-F238E27FC236}">
                <a16:creationId xmlns:a16="http://schemas.microsoft.com/office/drawing/2014/main" id="{5643135F-6ABC-8744-2FEF-4316253313A1}"/>
              </a:ext>
            </a:extLst>
          </p:cNvPr>
          <p:cNvSpPr/>
          <p:nvPr/>
        </p:nvSpPr>
        <p:spPr>
          <a:xfrm>
            <a:off x="10393171" y="9626600"/>
            <a:ext cx="1374005"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2024853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F8C765D-11E0-0D1C-DE3D-81B25D6BB2DC}"/>
              </a:ext>
            </a:extLst>
          </p:cNvPr>
          <p:cNvPicPr>
            <a:picLocks noChangeAspect="1"/>
          </p:cNvPicPr>
          <p:nvPr/>
        </p:nvPicPr>
        <p:blipFill>
          <a:blip r:embed="rId2"/>
          <a:stretch>
            <a:fillRect/>
          </a:stretch>
        </p:blipFill>
        <p:spPr>
          <a:xfrm>
            <a:off x="838200" y="1676400"/>
            <a:ext cx="11049000" cy="7810500"/>
          </a:xfrm>
          <a:prstGeom prst="rect">
            <a:avLst/>
          </a:prstGeom>
        </p:spPr>
      </p:pic>
      <p:grpSp>
        <p:nvGrpSpPr>
          <p:cNvPr id="5" name="Group 4">
            <a:extLst>
              <a:ext uri="{FF2B5EF4-FFF2-40B4-BE49-F238E27FC236}">
                <a16:creationId xmlns:a16="http://schemas.microsoft.com/office/drawing/2014/main" id="{9C1A8991-BA22-70D1-3FF5-CAF7AE914D85}"/>
              </a:ext>
            </a:extLst>
          </p:cNvPr>
          <p:cNvGrpSpPr/>
          <p:nvPr/>
        </p:nvGrpSpPr>
        <p:grpSpPr>
          <a:xfrm>
            <a:off x="146542" y="146542"/>
            <a:ext cx="882158" cy="882158"/>
            <a:chOff x="146542" y="146542"/>
            <a:chExt cx="882158" cy="882158"/>
          </a:xfrm>
        </p:grpSpPr>
        <p:sp>
          <p:nvSpPr>
            <p:cNvPr id="6" name="Freeform 11">
              <a:extLst>
                <a:ext uri="{FF2B5EF4-FFF2-40B4-BE49-F238E27FC236}">
                  <a16:creationId xmlns:a16="http://schemas.microsoft.com/office/drawing/2014/main" id="{4AD752C4-AD82-6E2D-C0F8-AB6CB95CB8C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7" name="TextBox 12">
              <a:extLst>
                <a:ext uri="{FF2B5EF4-FFF2-40B4-BE49-F238E27FC236}">
                  <a16:creationId xmlns:a16="http://schemas.microsoft.com/office/drawing/2014/main" id="{0F61996C-3032-11BE-5617-8F0F1F3A1F42}"/>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8" name="TextBox 2">
            <a:extLst>
              <a:ext uri="{FF2B5EF4-FFF2-40B4-BE49-F238E27FC236}">
                <a16:creationId xmlns:a16="http://schemas.microsoft.com/office/drawing/2014/main" id="{15916164-3F1B-7AF4-1BB0-0E545CFD80D1}"/>
              </a:ext>
            </a:extLst>
          </p:cNvPr>
          <p:cNvSpPr txBox="1"/>
          <p:nvPr/>
        </p:nvSpPr>
        <p:spPr>
          <a:xfrm>
            <a:off x="1600200"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Using a report – Results to the screen</a:t>
            </a:r>
          </a:p>
        </p:txBody>
      </p:sp>
      <p:sp>
        <p:nvSpPr>
          <p:cNvPr id="9" name="Rectangle: Rounded Corners 8">
            <a:extLst>
              <a:ext uri="{FF2B5EF4-FFF2-40B4-BE49-F238E27FC236}">
                <a16:creationId xmlns:a16="http://schemas.microsoft.com/office/drawing/2014/main" id="{D8462481-D35F-3FA8-A9DE-C86020AF4BC2}"/>
              </a:ext>
            </a:extLst>
          </p:cNvPr>
          <p:cNvSpPr/>
          <p:nvPr/>
        </p:nvSpPr>
        <p:spPr>
          <a:xfrm>
            <a:off x="1219200" y="3370336"/>
            <a:ext cx="1662547" cy="328926"/>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2" name="Content Placeholder 2">
            <a:extLst>
              <a:ext uri="{FF2B5EF4-FFF2-40B4-BE49-F238E27FC236}">
                <a16:creationId xmlns:a16="http://schemas.microsoft.com/office/drawing/2014/main" id="{979616A2-2168-AB67-2B7C-F6D1E2139243}"/>
              </a:ext>
            </a:extLst>
          </p:cNvPr>
          <p:cNvSpPr>
            <a:spLocks noGrp="1"/>
          </p:cNvSpPr>
          <p:nvPr>
            <p:ph idx="1"/>
          </p:nvPr>
        </p:nvSpPr>
        <p:spPr>
          <a:xfrm>
            <a:off x="12420600" y="1744537"/>
            <a:ext cx="5640059" cy="6218363"/>
          </a:xfrm>
        </p:spPr>
        <p:txBody>
          <a:bodyPr>
            <a:normAutofit/>
          </a:bodyPr>
          <a:lstStyle/>
          <a:p>
            <a:r>
              <a:rPr lang="en-US" sz="3000" dirty="0">
                <a:latin typeface="Atkinson Hyperlegible" pitchFamily="2" charset="0"/>
              </a:rPr>
              <a:t>Select the report</a:t>
            </a:r>
          </a:p>
          <a:p>
            <a:r>
              <a:rPr lang="en-US" sz="3000" dirty="0">
                <a:latin typeface="Atkinson Hyperlegible" pitchFamily="2" charset="0"/>
              </a:rPr>
              <a:t>Choose your data file or your data files</a:t>
            </a:r>
          </a:p>
          <a:p>
            <a:r>
              <a:rPr lang="en-US" sz="3000" dirty="0">
                <a:latin typeface="Atkinson Hyperlegible" pitchFamily="2" charset="0"/>
              </a:rPr>
              <a:t>Choose “Screen”</a:t>
            </a:r>
          </a:p>
          <a:p>
            <a:r>
              <a:rPr lang="en-US" sz="3000" dirty="0">
                <a:latin typeface="Atkinson Hyperlegible" pitchFamily="2" charset="0"/>
              </a:rPr>
              <a:t>Choose “Begin analysis”</a:t>
            </a:r>
          </a:p>
          <a:p>
            <a:r>
              <a:rPr lang="en-US" sz="3000" dirty="0">
                <a:latin typeface="Atkinson Hyperlegible" pitchFamily="2" charset="0"/>
              </a:rPr>
              <a:t>WHONET will then show the results of the macros on the screen.</a:t>
            </a:r>
          </a:p>
          <a:p>
            <a:endParaRPr lang="en-US" sz="3000" dirty="0">
              <a:latin typeface="Atkinson Hyperlegible" pitchFamily="2" charset="0"/>
            </a:endParaRPr>
          </a:p>
          <a:p>
            <a:r>
              <a:rPr lang="en-US" sz="3000" dirty="0">
                <a:latin typeface="Atkinson Hyperlegible" pitchFamily="2" charset="0"/>
              </a:rPr>
              <a:t>Other options include “Edit”, “Rename”, “Delete”, and “Copy”</a:t>
            </a:r>
            <a:endParaRPr lang="en-US" sz="3100" dirty="0">
              <a:latin typeface="Atkinson Hyperlegible" pitchFamily="2" charset="0"/>
            </a:endParaRPr>
          </a:p>
        </p:txBody>
      </p:sp>
      <p:sp>
        <p:nvSpPr>
          <p:cNvPr id="4" name="Rectangle: Rounded Corners 3">
            <a:extLst>
              <a:ext uri="{FF2B5EF4-FFF2-40B4-BE49-F238E27FC236}">
                <a16:creationId xmlns:a16="http://schemas.microsoft.com/office/drawing/2014/main" id="{C0C84616-B9C7-36EF-8C5D-3AEBF2469554}"/>
              </a:ext>
            </a:extLst>
          </p:cNvPr>
          <p:cNvSpPr/>
          <p:nvPr/>
        </p:nvSpPr>
        <p:spPr>
          <a:xfrm>
            <a:off x="9773918" y="3441700"/>
            <a:ext cx="2011682" cy="1662547"/>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4" name="Rectangle: Rounded Corners 13">
            <a:extLst>
              <a:ext uri="{FF2B5EF4-FFF2-40B4-BE49-F238E27FC236}">
                <a16:creationId xmlns:a16="http://schemas.microsoft.com/office/drawing/2014/main" id="{C90E2550-4A2A-8D33-E1D7-11DA19547BE2}"/>
              </a:ext>
            </a:extLst>
          </p:cNvPr>
          <p:cNvSpPr/>
          <p:nvPr/>
        </p:nvSpPr>
        <p:spPr>
          <a:xfrm>
            <a:off x="6173353" y="6832600"/>
            <a:ext cx="1662547" cy="328926"/>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5" name="Rectangle: Rounded Corners 14">
            <a:extLst>
              <a:ext uri="{FF2B5EF4-FFF2-40B4-BE49-F238E27FC236}">
                <a16:creationId xmlns:a16="http://schemas.microsoft.com/office/drawing/2014/main" id="{B28EB2FA-457E-86D1-EEB0-A3B2973390D9}"/>
              </a:ext>
            </a:extLst>
          </p:cNvPr>
          <p:cNvSpPr/>
          <p:nvPr/>
        </p:nvSpPr>
        <p:spPr>
          <a:xfrm>
            <a:off x="8089898" y="8916419"/>
            <a:ext cx="1828802"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4142434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C1A8991-BA22-70D1-3FF5-CAF7AE914D85}"/>
              </a:ext>
            </a:extLst>
          </p:cNvPr>
          <p:cNvGrpSpPr/>
          <p:nvPr/>
        </p:nvGrpSpPr>
        <p:grpSpPr>
          <a:xfrm>
            <a:off x="146542" y="146542"/>
            <a:ext cx="882158" cy="882158"/>
            <a:chOff x="146542" y="146542"/>
            <a:chExt cx="882158" cy="882158"/>
          </a:xfrm>
        </p:grpSpPr>
        <p:sp>
          <p:nvSpPr>
            <p:cNvPr id="6" name="Freeform 11">
              <a:extLst>
                <a:ext uri="{FF2B5EF4-FFF2-40B4-BE49-F238E27FC236}">
                  <a16:creationId xmlns:a16="http://schemas.microsoft.com/office/drawing/2014/main" id="{4AD752C4-AD82-6E2D-C0F8-AB6CB95CB8C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12">
              <a:extLst>
                <a:ext uri="{FF2B5EF4-FFF2-40B4-BE49-F238E27FC236}">
                  <a16:creationId xmlns:a16="http://schemas.microsoft.com/office/drawing/2014/main" id="{0F61996C-3032-11BE-5617-8F0F1F3A1F42}"/>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8" name="TextBox 2">
            <a:extLst>
              <a:ext uri="{FF2B5EF4-FFF2-40B4-BE49-F238E27FC236}">
                <a16:creationId xmlns:a16="http://schemas.microsoft.com/office/drawing/2014/main" id="{15916164-3F1B-7AF4-1BB0-0E545CFD80D1}"/>
              </a:ext>
            </a:extLst>
          </p:cNvPr>
          <p:cNvSpPr txBox="1"/>
          <p:nvPr/>
        </p:nvSpPr>
        <p:spPr>
          <a:xfrm>
            <a:off x="1600200"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Report results on the screen</a:t>
            </a:r>
          </a:p>
        </p:txBody>
      </p:sp>
      <p:sp>
        <p:nvSpPr>
          <p:cNvPr id="9" name="Rectangle: Rounded Corners 8">
            <a:extLst>
              <a:ext uri="{FF2B5EF4-FFF2-40B4-BE49-F238E27FC236}">
                <a16:creationId xmlns:a16="http://schemas.microsoft.com/office/drawing/2014/main" id="{D8462481-D35F-3FA8-A9DE-C86020AF4BC2}"/>
              </a:ext>
            </a:extLst>
          </p:cNvPr>
          <p:cNvSpPr/>
          <p:nvPr/>
        </p:nvSpPr>
        <p:spPr>
          <a:xfrm>
            <a:off x="1524000" y="3186379"/>
            <a:ext cx="1828802"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0" name="Rectangle: Rounded Corners 9">
            <a:extLst>
              <a:ext uri="{FF2B5EF4-FFF2-40B4-BE49-F238E27FC236}">
                <a16:creationId xmlns:a16="http://schemas.microsoft.com/office/drawing/2014/main" id="{34C4CA01-B8F6-B5C9-B91C-E77F8879CD46}"/>
              </a:ext>
            </a:extLst>
          </p:cNvPr>
          <p:cNvSpPr/>
          <p:nvPr/>
        </p:nvSpPr>
        <p:spPr>
          <a:xfrm>
            <a:off x="1371600" y="5964699"/>
            <a:ext cx="3239834" cy="3980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2" name="Content Placeholder 2">
            <a:extLst>
              <a:ext uri="{FF2B5EF4-FFF2-40B4-BE49-F238E27FC236}">
                <a16:creationId xmlns:a16="http://schemas.microsoft.com/office/drawing/2014/main" id="{979616A2-2168-AB67-2B7C-F6D1E2139243}"/>
              </a:ext>
            </a:extLst>
          </p:cNvPr>
          <p:cNvSpPr>
            <a:spLocks noGrp="1"/>
          </p:cNvSpPr>
          <p:nvPr>
            <p:ph idx="1"/>
          </p:nvPr>
        </p:nvSpPr>
        <p:spPr>
          <a:xfrm>
            <a:off x="12420600" y="1744537"/>
            <a:ext cx="5640059" cy="6218363"/>
          </a:xfrm>
        </p:spPr>
        <p:txBody>
          <a:bodyPr>
            <a:normAutofit/>
          </a:bodyPr>
          <a:lstStyle/>
          <a:p>
            <a:r>
              <a:rPr lang="en-US" sz="3000" dirty="0">
                <a:latin typeface="Atkinson Hyperlegible" pitchFamily="2" charset="0"/>
              </a:rPr>
              <a:t>Click “Continue” to advance to the next macro.  Or you can click on “File”, “Stop analysis” to end the analysis immediately.</a:t>
            </a:r>
            <a:endParaRPr lang="en-US" sz="3100" dirty="0">
              <a:latin typeface="Atkinson Hyperlegible" pitchFamily="2" charset="0"/>
            </a:endParaRPr>
          </a:p>
        </p:txBody>
      </p:sp>
      <p:sp>
        <p:nvSpPr>
          <p:cNvPr id="4" name="Rectangle: Rounded Corners 3">
            <a:extLst>
              <a:ext uri="{FF2B5EF4-FFF2-40B4-BE49-F238E27FC236}">
                <a16:creationId xmlns:a16="http://schemas.microsoft.com/office/drawing/2014/main" id="{C0C84616-B9C7-36EF-8C5D-3AEBF2469554}"/>
              </a:ext>
            </a:extLst>
          </p:cNvPr>
          <p:cNvSpPr/>
          <p:nvPr/>
        </p:nvSpPr>
        <p:spPr>
          <a:xfrm>
            <a:off x="8074150" y="8801100"/>
            <a:ext cx="2212850"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856675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A29870B-3659-2509-1DCE-7C798B24BED4}"/>
              </a:ext>
            </a:extLst>
          </p:cNvPr>
          <p:cNvPicPr>
            <a:picLocks noChangeAspect="1"/>
          </p:cNvPicPr>
          <p:nvPr/>
        </p:nvPicPr>
        <p:blipFill>
          <a:blip r:embed="rId2"/>
          <a:stretch>
            <a:fillRect/>
          </a:stretch>
        </p:blipFill>
        <p:spPr>
          <a:xfrm>
            <a:off x="914400" y="1676400"/>
            <a:ext cx="11049000" cy="7810500"/>
          </a:xfrm>
          <a:prstGeom prst="rect">
            <a:avLst/>
          </a:prstGeom>
        </p:spPr>
      </p:pic>
      <p:grpSp>
        <p:nvGrpSpPr>
          <p:cNvPr id="5" name="Group 4">
            <a:extLst>
              <a:ext uri="{FF2B5EF4-FFF2-40B4-BE49-F238E27FC236}">
                <a16:creationId xmlns:a16="http://schemas.microsoft.com/office/drawing/2014/main" id="{9C1A8991-BA22-70D1-3FF5-CAF7AE914D85}"/>
              </a:ext>
            </a:extLst>
          </p:cNvPr>
          <p:cNvGrpSpPr/>
          <p:nvPr/>
        </p:nvGrpSpPr>
        <p:grpSpPr>
          <a:xfrm>
            <a:off x="146542" y="146542"/>
            <a:ext cx="882158" cy="882158"/>
            <a:chOff x="146542" y="146542"/>
            <a:chExt cx="882158" cy="882158"/>
          </a:xfrm>
        </p:grpSpPr>
        <p:sp>
          <p:nvSpPr>
            <p:cNvPr id="6" name="Freeform 11">
              <a:extLst>
                <a:ext uri="{FF2B5EF4-FFF2-40B4-BE49-F238E27FC236}">
                  <a16:creationId xmlns:a16="http://schemas.microsoft.com/office/drawing/2014/main" id="{4AD752C4-AD82-6E2D-C0F8-AB6CB95CB8C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7" name="TextBox 12">
              <a:extLst>
                <a:ext uri="{FF2B5EF4-FFF2-40B4-BE49-F238E27FC236}">
                  <a16:creationId xmlns:a16="http://schemas.microsoft.com/office/drawing/2014/main" id="{0F61996C-3032-11BE-5617-8F0F1F3A1F42}"/>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8" name="TextBox 2">
            <a:extLst>
              <a:ext uri="{FF2B5EF4-FFF2-40B4-BE49-F238E27FC236}">
                <a16:creationId xmlns:a16="http://schemas.microsoft.com/office/drawing/2014/main" id="{15916164-3F1B-7AF4-1BB0-0E545CFD80D1}"/>
              </a:ext>
            </a:extLst>
          </p:cNvPr>
          <p:cNvSpPr txBox="1"/>
          <p:nvPr/>
        </p:nvSpPr>
        <p:spPr>
          <a:xfrm>
            <a:off x="1600200"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Using a report – Results to Excel</a:t>
            </a:r>
          </a:p>
        </p:txBody>
      </p:sp>
      <p:sp>
        <p:nvSpPr>
          <p:cNvPr id="9" name="Rectangle: Rounded Corners 8">
            <a:extLst>
              <a:ext uri="{FF2B5EF4-FFF2-40B4-BE49-F238E27FC236}">
                <a16:creationId xmlns:a16="http://schemas.microsoft.com/office/drawing/2014/main" id="{D8462481-D35F-3FA8-A9DE-C86020AF4BC2}"/>
              </a:ext>
            </a:extLst>
          </p:cNvPr>
          <p:cNvSpPr/>
          <p:nvPr/>
        </p:nvSpPr>
        <p:spPr>
          <a:xfrm>
            <a:off x="1322452" y="3340100"/>
            <a:ext cx="1662547" cy="3980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2" name="Content Placeholder 2">
            <a:extLst>
              <a:ext uri="{FF2B5EF4-FFF2-40B4-BE49-F238E27FC236}">
                <a16:creationId xmlns:a16="http://schemas.microsoft.com/office/drawing/2014/main" id="{979616A2-2168-AB67-2B7C-F6D1E2139243}"/>
              </a:ext>
            </a:extLst>
          </p:cNvPr>
          <p:cNvSpPr>
            <a:spLocks noGrp="1"/>
          </p:cNvSpPr>
          <p:nvPr>
            <p:ph idx="1"/>
          </p:nvPr>
        </p:nvSpPr>
        <p:spPr>
          <a:xfrm>
            <a:off x="12420600" y="1744537"/>
            <a:ext cx="5640059" cy="6218363"/>
          </a:xfrm>
        </p:spPr>
        <p:txBody>
          <a:bodyPr>
            <a:normAutofit/>
          </a:bodyPr>
          <a:lstStyle/>
          <a:p>
            <a:r>
              <a:rPr lang="en-US" sz="3000" dirty="0">
                <a:latin typeface="Atkinson Hyperlegible" pitchFamily="2" charset="0"/>
              </a:rPr>
              <a:t>Select the report</a:t>
            </a:r>
          </a:p>
          <a:p>
            <a:r>
              <a:rPr lang="en-US" sz="3000" dirty="0">
                <a:latin typeface="Atkinson Hyperlegible" pitchFamily="2" charset="0"/>
              </a:rPr>
              <a:t>Choose your data file or your data files</a:t>
            </a:r>
          </a:p>
          <a:p>
            <a:r>
              <a:rPr lang="en-US" sz="3000" dirty="0">
                <a:latin typeface="Atkinson Hyperlegible" pitchFamily="2" charset="0"/>
              </a:rPr>
              <a:t>Choose “Excel”</a:t>
            </a:r>
          </a:p>
          <a:p>
            <a:r>
              <a:rPr lang="en-US" sz="3000" dirty="0">
                <a:latin typeface="Atkinson Hyperlegible" pitchFamily="2" charset="0"/>
              </a:rPr>
              <a:t>WHONET will suggest a file name of the new Excel file including the name of the macro and the current date</a:t>
            </a:r>
          </a:p>
          <a:p>
            <a:r>
              <a:rPr lang="en-US" sz="3000" dirty="0">
                <a:latin typeface="Atkinson Hyperlegible" pitchFamily="2" charset="0"/>
              </a:rPr>
              <a:t>Choose “Begin analysis”</a:t>
            </a:r>
          </a:p>
        </p:txBody>
      </p:sp>
      <p:sp>
        <p:nvSpPr>
          <p:cNvPr id="4" name="Rectangle: Rounded Corners 3">
            <a:extLst>
              <a:ext uri="{FF2B5EF4-FFF2-40B4-BE49-F238E27FC236}">
                <a16:creationId xmlns:a16="http://schemas.microsoft.com/office/drawing/2014/main" id="{C0C84616-B9C7-36EF-8C5D-3AEBF2469554}"/>
              </a:ext>
            </a:extLst>
          </p:cNvPr>
          <p:cNvSpPr/>
          <p:nvPr/>
        </p:nvSpPr>
        <p:spPr>
          <a:xfrm>
            <a:off x="4876511" y="7454900"/>
            <a:ext cx="4312219"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4" name="Rectangle: Rounded Corners 13">
            <a:extLst>
              <a:ext uri="{FF2B5EF4-FFF2-40B4-BE49-F238E27FC236}">
                <a16:creationId xmlns:a16="http://schemas.microsoft.com/office/drawing/2014/main" id="{38590751-8EE1-A76B-BB78-0F4188061F1D}"/>
              </a:ext>
            </a:extLst>
          </p:cNvPr>
          <p:cNvSpPr/>
          <p:nvPr/>
        </p:nvSpPr>
        <p:spPr>
          <a:xfrm>
            <a:off x="6351153" y="6819900"/>
            <a:ext cx="1662547" cy="3980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17447340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C1A8991-BA22-70D1-3FF5-CAF7AE914D85}"/>
              </a:ext>
            </a:extLst>
          </p:cNvPr>
          <p:cNvGrpSpPr/>
          <p:nvPr/>
        </p:nvGrpSpPr>
        <p:grpSpPr>
          <a:xfrm>
            <a:off x="146542" y="146542"/>
            <a:ext cx="882158" cy="882158"/>
            <a:chOff x="146542" y="146542"/>
            <a:chExt cx="882158" cy="882158"/>
          </a:xfrm>
        </p:grpSpPr>
        <p:sp>
          <p:nvSpPr>
            <p:cNvPr id="6" name="Freeform 11">
              <a:extLst>
                <a:ext uri="{FF2B5EF4-FFF2-40B4-BE49-F238E27FC236}">
                  <a16:creationId xmlns:a16="http://schemas.microsoft.com/office/drawing/2014/main" id="{4AD752C4-AD82-6E2D-C0F8-AB6CB95CB8C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12">
              <a:extLst>
                <a:ext uri="{FF2B5EF4-FFF2-40B4-BE49-F238E27FC236}">
                  <a16:creationId xmlns:a16="http://schemas.microsoft.com/office/drawing/2014/main" id="{0F61996C-3032-11BE-5617-8F0F1F3A1F42}"/>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8" name="TextBox 2">
            <a:extLst>
              <a:ext uri="{FF2B5EF4-FFF2-40B4-BE49-F238E27FC236}">
                <a16:creationId xmlns:a16="http://schemas.microsoft.com/office/drawing/2014/main" id="{15916164-3F1B-7AF4-1BB0-0E545CFD80D1}"/>
              </a:ext>
            </a:extLst>
          </p:cNvPr>
          <p:cNvSpPr txBox="1"/>
          <p:nvPr/>
        </p:nvSpPr>
        <p:spPr>
          <a:xfrm>
            <a:off x="1600200"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Report results in Excel</a:t>
            </a:r>
          </a:p>
        </p:txBody>
      </p:sp>
      <p:sp>
        <p:nvSpPr>
          <p:cNvPr id="9" name="Rectangle: Rounded Corners 8">
            <a:extLst>
              <a:ext uri="{FF2B5EF4-FFF2-40B4-BE49-F238E27FC236}">
                <a16:creationId xmlns:a16="http://schemas.microsoft.com/office/drawing/2014/main" id="{D8462481-D35F-3FA8-A9DE-C86020AF4BC2}"/>
              </a:ext>
            </a:extLst>
          </p:cNvPr>
          <p:cNvSpPr/>
          <p:nvPr/>
        </p:nvSpPr>
        <p:spPr>
          <a:xfrm>
            <a:off x="1524000" y="3186379"/>
            <a:ext cx="1828802"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0" name="Rectangle: Rounded Corners 9">
            <a:extLst>
              <a:ext uri="{FF2B5EF4-FFF2-40B4-BE49-F238E27FC236}">
                <a16:creationId xmlns:a16="http://schemas.microsoft.com/office/drawing/2014/main" id="{34C4CA01-B8F6-B5C9-B91C-E77F8879CD46}"/>
              </a:ext>
            </a:extLst>
          </p:cNvPr>
          <p:cNvSpPr/>
          <p:nvPr/>
        </p:nvSpPr>
        <p:spPr>
          <a:xfrm>
            <a:off x="1371600" y="5964699"/>
            <a:ext cx="3239834" cy="3980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2" name="Content Placeholder 2">
            <a:extLst>
              <a:ext uri="{FF2B5EF4-FFF2-40B4-BE49-F238E27FC236}">
                <a16:creationId xmlns:a16="http://schemas.microsoft.com/office/drawing/2014/main" id="{979616A2-2168-AB67-2B7C-F6D1E2139243}"/>
              </a:ext>
            </a:extLst>
          </p:cNvPr>
          <p:cNvSpPr>
            <a:spLocks noGrp="1"/>
          </p:cNvSpPr>
          <p:nvPr>
            <p:ph idx="1"/>
          </p:nvPr>
        </p:nvSpPr>
        <p:spPr>
          <a:xfrm>
            <a:off x="12420600" y="1485900"/>
            <a:ext cx="5640059" cy="7818563"/>
          </a:xfrm>
        </p:spPr>
        <p:txBody>
          <a:bodyPr>
            <a:normAutofit/>
          </a:bodyPr>
          <a:lstStyle/>
          <a:p>
            <a:r>
              <a:rPr lang="en-US" sz="3000" dirty="0">
                <a:latin typeface="Atkinson Hyperlegible" pitchFamily="2" charset="0"/>
              </a:rPr>
              <a:t>When WHONET finishes the analysis, it will ask you if you want to open the report.  Select “Yes”.  If you do not see your report immediately, then click on the Excel icon at the bottom of the screen.</a:t>
            </a:r>
          </a:p>
          <a:p>
            <a:r>
              <a:rPr lang="en-US" sz="3000" dirty="0">
                <a:latin typeface="Atkinson Hyperlegible" pitchFamily="2" charset="0"/>
              </a:rPr>
              <a:t>The name of the Excel file will include the name of the report and the date of the analysis, for example “Antibiogram report.2020-01-01.xlsx”.  The default location is C:\WHONET\Output.</a:t>
            </a:r>
          </a:p>
          <a:p>
            <a:r>
              <a:rPr lang="en-US" sz="3000" dirty="0">
                <a:latin typeface="Atkinson Hyperlegible" pitchFamily="2" charset="0"/>
              </a:rPr>
              <a:t>There will be one Excel sheet for each analysis.</a:t>
            </a:r>
            <a:endParaRPr lang="en-US" sz="3100" dirty="0">
              <a:latin typeface="Atkinson Hyperlegible" pitchFamily="2" charset="0"/>
            </a:endParaRPr>
          </a:p>
        </p:txBody>
      </p:sp>
      <p:sp>
        <p:nvSpPr>
          <p:cNvPr id="4" name="Rectangle: Rounded Corners 3">
            <a:extLst>
              <a:ext uri="{FF2B5EF4-FFF2-40B4-BE49-F238E27FC236}">
                <a16:creationId xmlns:a16="http://schemas.microsoft.com/office/drawing/2014/main" id="{C0C84616-B9C7-36EF-8C5D-3AEBF2469554}"/>
              </a:ext>
            </a:extLst>
          </p:cNvPr>
          <p:cNvSpPr/>
          <p:nvPr/>
        </p:nvSpPr>
        <p:spPr>
          <a:xfrm>
            <a:off x="8074150" y="8801100"/>
            <a:ext cx="2212850" cy="48158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4135232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685800" y="1512093"/>
            <a:ext cx="16781115" cy="6527007"/>
          </a:xfrm>
        </p:spPr>
        <p:txBody>
          <a:bodyPr>
            <a:normAutofit/>
          </a:bodyPr>
          <a:lstStyle/>
          <a:p>
            <a:r>
              <a:rPr lang="en-US" dirty="0">
                <a:latin typeface="Atkinson Hyperlegible" pitchFamily="2" charset="0"/>
              </a:rPr>
              <a:t>Go to Quick analysis, and click on “User-defined”.</a:t>
            </a:r>
          </a:p>
          <a:p>
            <a:r>
              <a:rPr lang="en-US" dirty="0">
                <a:latin typeface="Atkinson Hyperlegible" pitchFamily="2" charset="0"/>
              </a:rPr>
              <a:t>You will see a list of all of the reports.  Choose the report that you are interested in.  Click on “Edit”.</a:t>
            </a:r>
          </a:p>
          <a:p>
            <a:r>
              <a:rPr lang="en-US" dirty="0">
                <a:latin typeface="Atkinson Hyperlegible" pitchFamily="2" charset="0"/>
              </a:rPr>
              <a:t>You will then see the macros that are defined for the report.  You can add, remove, or reorder the macros.  A report may also include </a:t>
            </a:r>
            <a:r>
              <a:rPr lang="en-US" dirty="0" err="1">
                <a:latin typeface="Atkinson Hyperlegible" pitchFamily="2" charset="0"/>
              </a:rPr>
              <a:t>subreports</a:t>
            </a:r>
            <a:r>
              <a:rPr lang="en-US" dirty="0">
                <a:latin typeface="Atkinson Hyperlegible" pitchFamily="2" charset="0"/>
              </a:rPr>
              <a:t>. When you finish, click “Save” or “Save as” and “Exit”.</a:t>
            </a:r>
          </a:p>
        </p:txBody>
      </p:sp>
      <p:sp>
        <p:nvSpPr>
          <p:cNvPr id="4" name="TextBox 2">
            <a:extLst>
              <a:ext uri="{FF2B5EF4-FFF2-40B4-BE49-F238E27FC236}">
                <a16:creationId xmlns:a16="http://schemas.microsoft.com/office/drawing/2014/main" id="{6CB35322-1EC5-552D-3A92-16E7F9B83232}"/>
              </a:ext>
            </a:extLst>
          </p:cNvPr>
          <p:cNvSpPr txBox="1"/>
          <p:nvPr/>
        </p:nvSpPr>
        <p:spPr>
          <a:xfrm>
            <a:off x="914400" y="112731"/>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Editing a report using WHONET</a:t>
            </a:r>
          </a:p>
        </p:txBody>
      </p:sp>
      <p:pic>
        <p:nvPicPr>
          <p:cNvPr id="2" name="Picture 1">
            <a:extLst>
              <a:ext uri="{FF2B5EF4-FFF2-40B4-BE49-F238E27FC236}">
                <a16:creationId xmlns:a16="http://schemas.microsoft.com/office/drawing/2014/main" id="{702683FB-D14F-C355-692A-92FEFBC55102}"/>
              </a:ext>
            </a:extLst>
          </p:cNvPr>
          <p:cNvPicPr>
            <a:picLocks noChangeAspect="1"/>
          </p:cNvPicPr>
          <p:nvPr/>
        </p:nvPicPr>
        <p:blipFill>
          <a:blip r:embed="rId2"/>
          <a:stretch>
            <a:fillRect/>
          </a:stretch>
        </p:blipFill>
        <p:spPr>
          <a:xfrm>
            <a:off x="1143000" y="4838700"/>
            <a:ext cx="7086600" cy="5009493"/>
          </a:xfrm>
          <a:prstGeom prst="rect">
            <a:avLst/>
          </a:prstGeom>
        </p:spPr>
      </p:pic>
      <p:pic>
        <p:nvPicPr>
          <p:cNvPr id="5" name="Picture 4">
            <a:extLst>
              <a:ext uri="{FF2B5EF4-FFF2-40B4-BE49-F238E27FC236}">
                <a16:creationId xmlns:a16="http://schemas.microsoft.com/office/drawing/2014/main" id="{16FEA202-320D-FFE5-DE07-D751B7BC14AD}"/>
              </a:ext>
            </a:extLst>
          </p:cNvPr>
          <p:cNvPicPr>
            <a:picLocks noChangeAspect="1"/>
          </p:cNvPicPr>
          <p:nvPr/>
        </p:nvPicPr>
        <p:blipFill>
          <a:blip r:embed="rId3"/>
          <a:stretch>
            <a:fillRect/>
          </a:stretch>
        </p:blipFill>
        <p:spPr>
          <a:xfrm>
            <a:off x="9372600" y="4851400"/>
            <a:ext cx="7200900" cy="5037151"/>
          </a:xfrm>
          <a:prstGeom prst="rect">
            <a:avLst/>
          </a:prstGeom>
        </p:spPr>
      </p:pic>
    </p:spTree>
    <p:extLst>
      <p:ext uri="{BB962C8B-B14F-4D97-AF65-F5344CB8AC3E}">
        <p14:creationId xmlns:p14="http://schemas.microsoft.com/office/powerpoint/2010/main" val="28293466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1143000" y="1359693"/>
            <a:ext cx="16648452" cy="6527007"/>
          </a:xfrm>
        </p:spPr>
        <p:txBody>
          <a:bodyPr>
            <a:normAutofit/>
          </a:bodyPr>
          <a:lstStyle/>
          <a:p>
            <a:r>
              <a:rPr lang="en-US" sz="3600" dirty="0">
                <a:latin typeface="Atkinson Hyperlegible" pitchFamily="2" charset="0"/>
              </a:rPr>
              <a:t>Reports are simple text files and can be edited with any text editor, such as </a:t>
            </a:r>
            <a:r>
              <a:rPr lang="en-US" sz="3600" dirty="0" err="1">
                <a:latin typeface="Atkinson Hyperlegible" pitchFamily="2" charset="0"/>
              </a:rPr>
              <a:t>NotePad</a:t>
            </a:r>
            <a:r>
              <a:rPr lang="en-US" sz="3600" dirty="0">
                <a:latin typeface="Atkinson Hyperlegible" pitchFamily="2" charset="0"/>
              </a:rPr>
              <a:t>.</a:t>
            </a:r>
          </a:p>
          <a:p>
            <a:r>
              <a:rPr lang="en-US" sz="3600" dirty="0">
                <a:latin typeface="Atkinson Hyperlegible" pitchFamily="2" charset="0"/>
              </a:rPr>
              <a:t>By default, WHONET reports are saved in C:\WHONET\Macros.</a:t>
            </a:r>
          </a:p>
          <a:p>
            <a:r>
              <a:rPr lang="en-US" sz="3600" dirty="0">
                <a:latin typeface="Atkinson Hyperlegible" pitchFamily="2" charset="0"/>
              </a:rPr>
              <a:t>Find the report that you wish to edit.  You can edit this file, or you can make a copy and edit the copy. </a:t>
            </a:r>
          </a:p>
          <a:p>
            <a:r>
              <a:rPr lang="en-US" sz="3600" dirty="0">
                <a:latin typeface="Atkinson Hyperlegible" pitchFamily="2" charset="0"/>
              </a:rPr>
              <a:t>The report file indicates the names of the macros that are included in the report.</a:t>
            </a:r>
          </a:p>
        </p:txBody>
      </p:sp>
      <p:sp>
        <p:nvSpPr>
          <p:cNvPr id="12" name="TextBox 11">
            <a:extLst>
              <a:ext uri="{FF2B5EF4-FFF2-40B4-BE49-F238E27FC236}">
                <a16:creationId xmlns:a16="http://schemas.microsoft.com/office/drawing/2014/main" id="{BA897E98-37C1-C011-5648-106D77D9E578}"/>
              </a:ext>
            </a:extLst>
          </p:cNvPr>
          <p:cNvSpPr txBox="1"/>
          <p:nvPr/>
        </p:nvSpPr>
        <p:spPr>
          <a:xfrm>
            <a:off x="1319922" y="5792569"/>
            <a:ext cx="4699878" cy="646331"/>
          </a:xfrm>
          <a:prstGeom prst="rect">
            <a:avLst/>
          </a:prstGeom>
          <a:noFill/>
        </p:spPr>
        <p:txBody>
          <a:bodyPr wrap="square" rtlCol="0">
            <a:spAutoFit/>
          </a:bodyPr>
          <a:lstStyle/>
          <a:p>
            <a:pPr algn="l"/>
            <a:r>
              <a:rPr lang="en-US" sz="3600" dirty="0">
                <a:latin typeface="Atkinson Hyperlegible" pitchFamily="2" charset="0"/>
              </a:rPr>
              <a:t>Windows File Explorer</a:t>
            </a:r>
            <a:endParaRPr lang="en-US" sz="2400" dirty="0">
              <a:latin typeface="Atkinson Hyperlegible" pitchFamily="2" charset="0"/>
            </a:endParaRPr>
          </a:p>
        </p:txBody>
      </p:sp>
      <p:sp>
        <p:nvSpPr>
          <p:cNvPr id="13" name="TextBox 12">
            <a:extLst>
              <a:ext uri="{FF2B5EF4-FFF2-40B4-BE49-F238E27FC236}">
                <a16:creationId xmlns:a16="http://schemas.microsoft.com/office/drawing/2014/main" id="{1AA978D6-47D5-D1FC-4C86-E57172D4D057}"/>
              </a:ext>
            </a:extLst>
          </p:cNvPr>
          <p:cNvSpPr txBox="1"/>
          <p:nvPr/>
        </p:nvSpPr>
        <p:spPr>
          <a:xfrm>
            <a:off x="9625722" y="5792569"/>
            <a:ext cx="4699878" cy="646331"/>
          </a:xfrm>
          <a:prstGeom prst="rect">
            <a:avLst/>
          </a:prstGeom>
          <a:noFill/>
        </p:spPr>
        <p:txBody>
          <a:bodyPr wrap="square" rtlCol="0">
            <a:spAutoFit/>
          </a:bodyPr>
          <a:lstStyle/>
          <a:p>
            <a:pPr algn="l"/>
            <a:r>
              <a:rPr lang="en-US" sz="3600" dirty="0" err="1">
                <a:latin typeface="Atkinson Hyperlegible" pitchFamily="2" charset="0"/>
              </a:rPr>
              <a:t>NotePad</a:t>
            </a:r>
            <a:endParaRPr lang="en-US" sz="2400" dirty="0">
              <a:latin typeface="Atkinson Hyperlegible" pitchFamily="2" charset="0"/>
            </a:endParaRPr>
          </a:p>
        </p:txBody>
      </p:sp>
      <p:sp>
        <p:nvSpPr>
          <p:cNvPr id="6" name="TextBox 2">
            <a:extLst>
              <a:ext uri="{FF2B5EF4-FFF2-40B4-BE49-F238E27FC236}">
                <a16:creationId xmlns:a16="http://schemas.microsoft.com/office/drawing/2014/main" id="{404EE87A-FFEC-9156-C4B0-5072FF2ED384}"/>
              </a:ext>
            </a:extLst>
          </p:cNvPr>
          <p:cNvSpPr txBox="1"/>
          <p:nvPr/>
        </p:nvSpPr>
        <p:spPr>
          <a:xfrm>
            <a:off x="1295400" y="112731"/>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Editing a report using </a:t>
            </a:r>
            <a:r>
              <a:rPr lang="en-US" sz="6399" spc="-12" dirty="0" err="1">
                <a:solidFill>
                  <a:srgbClr val="0B3A7F"/>
                </a:solidFill>
                <a:latin typeface="Atkinson Hyperlegible" pitchFamily="2" charset="0"/>
              </a:rPr>
              <a:t>NotePad</a:t>
            </a:r>
            <a:endParaRPr lang="en-US" sz="6399" spc="-12" dirty="0">
              <a:solidFill>
                <a:srgbClr val="0B3A7F"/>
              </a:solidFill>
              <a:latin typeface="Atkinson Hyperlegible" pitchFamily="2" charset="0"/>
            </a:endParaRPr>
          </a:p>
        </p:txBody>
      </p:sp>
      <p:pic>
        <p:nvPicPr>
          <p:cNvPr id="4" name="Picture 3">
            <a:extLst>
              <a:ext uri="{FF2B5EF4-FFF2-40B4-BE49-F238E27FC236}">
                <a16:creationId xmlns:a16="http://schemas.microsoft.com/office/drawing/2014/main" id="{96FD0AC6-C2AC-3CF2-8AF8-03E2CA7EB590}"/>
              </a:ext>
            </a:extLst>
          </p:cNvPr>
          <p:cNvPicPr>
            <a:picLocks noChangeAspect="1"/>
          </p:cNvPicPr>
          <p:nvPr/>
        </p:nvPicPr>
        <p:blipFill>
          <a:blip r:embed="rId2"/>
          <a:stretch>
            <a:fillRect/>
          </a:stretch>
        </p:blipFill>
        <p:spPr>
          <a:xfrm>
            <a:off x="1414341" y="6383319"/>
            <a:ext cx="5748459" cy="3790950"/>
          </a:xfrm>
          <a:prstGeom prst="rect">
            <a:avLst/>
          </a:prstGeom>
        </p:spPr>
      </p:pic>
      <p:pic>
        <p:nvPicPr>
          <p:cNvPr id="7" name="Picture 6">
            <a:extLst>
              <a:ext uri="{FF2B5EF4-FFF2-40B4-BE49-F238E27FC236}">
                <a16:creationId xmlns:a16="http://schemas.microsoft.com/office/drawing/2014/main" id="{2874F407-743F-E119-E0D3-D36876F3C23F}"/>
              </a:ext>
            </a:extLst>
          </p:cNvPr>
          <p:cNvPicPr>
            <a:picLocks noChangeAspect="1"/>
          </p:cNvPicPr>
          <p:nvPr/>
        </p:nvPicPr>
        <p:blipFill>
          <a:blip r:embed="rId3"/>
          <a:stretch>
            <a:fillRect/>
          </a:stretch>
        </p:blipFill>
        <p:spPr>
          <a:xfrm>
            <a:off x="9753600" y="6370393"/>
            <a:ext cx="6734175" cy="2943225"/>
          </a:xfrm>
          <a:prstGeom prst="rect">
            <a:avLst/>
          </a:prstGeom>
        </p:spPr>
      </p:pic>
    </p:spTree>
    <p:extLst>
      <p:ext uri="{BB962C8B-B14F-4D97-AF65-F5344CB8AC3E}">
        <p14:creationId xmlns:p14="http://schemas.microsoft.com/office/powerpoint/2010/main" val="4171662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1271892" y="1775394"/>
            <a:ext cx="15773400" cy="6527007"/>
          </a:xfrm>
        </p:spPr>
        <p:txBody>
          <a:bodyPr>
            <a:normAutofit/>
          </a:bodyPr>
          <a:lstStyle/>
          <a:p>
            <a:r>
              <a:rPr lang="en-US" sz="3600" dirty="0">
                <a:latin typeface="Atkinson Hyperlegible" pitchFamily="2" charset="0"/>
              </a:rPr>
              <a:t>By default, macro and report files are stored in the location C:\WHONET\Macros.</a:t>
            </a:r>
          </a:p>
          <a:p>
            <a:r>
              <a:rPr lang="en-US" sz="3600" dirty="0">
                <a:latin typeface="Atkinson Hyperlegible" pitchFamily="2" charset="0"/>
              </a:rPr>
              <a:t>From here, you can make backup copies or send copies to your colleagues by email.</a:t>
            </a:r>
          </a:p>
          <a:p>
            <a:r>
              <a:rPr lang="en-US" sz="3600" dirty="0">
                <a:latin typeface="Atkinson Hyperlegible" pitchFamily="2" charset="0"/>
              </a:rPr>
              <a:t>Reports only contain a list of macros and </a:t>
            </a:r>
            <a:r>
              <a:rPr lang="en-US" sz="3600" dirty="0" err="1">
                <a:latin typeface="Atkinson Hyperlegible" pitchFamily="2" charset="0"/>
              </a:rPr>
              <a:t>subreports</a:t>
            </a:r>
            <a:r>
              <a:rPr lang="en-US" sz="3600" dirty="0">
                <a:latin typeface="Atkinson Hyperlegible" pitchFamily="2" charset="0"/>
              </a:rPr>
              <a:t>.  They have no confidential information in them, so can be freely shared with collaborators.</a:t>
            </a:r>
          </a:p>
        </p:txBody>
      </p:sp>
      <p:sp>
        <p:nvSpPr>
          <p:cNvPr id="4" name="TextBox 2">
            <a:extLst>
              <a:ext uri="{FF2B5EF4-FFF2-40B4-BE49-F238E27FC236}">
                <a16:creationId xmlns:a16="http://schemas.microsoft.com/office/drawing/2014/main" id="{8B87E2EE-63B2-8E39-63C5-D91BE074AFA6}"/>
              </a:ext>
            </a:extLst>
          </p:cNvPr>
          <p:cNvSpPr txBox="1"/>
          <p:nvPr/>
        </p:nvSpPr>
        <p:spPr>
          <a:xfrm>
            <a:off x="1295400" y="112731"/>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How to share or backup a report</a:t>
            </a:r>
          </a:p>
        </p:txBody>
      </p:sp>
    </p:spTree>
    <p:extLst>
      <p:ext uri="{BB962C8B-B14F-4D97-AF65-F5344CB8AC3E}">
        <p14:creationId xmlns:p14="http://schemas.microsoft.com/office/powerpoint/2010/main" val="2197269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673640" y="1512093"/>
            <a:ext cx="16781115" cy="6527007"/>
          </a:xfrm>
        </p:spPr>
        <p:txBody>
          <a:bodyPr>
            <a:normAutofit/>
          </a:bodyPr>
          <a:lstStyle/>
          <a:p>
            <a:r>
              <a:rPr lang="en-US" dirty="0">
                <a:latin typeface="Atkinson Hyperlegible" pitchFamily="2" charset="0"/>
              </a:rPr>
              <a:t>By default, WHONET macros are saved in the folder C:\WHONET\Macros</a:t>
            </a:r>
          </a:p>
          <a:p>
            <a:r>
              <a:rPr lang="en-US" dirty="0">
                <a:latin typeface="Atkinson Hyperlegible" pitchFamily="2" charset="0"/>
              </a:rPr>
              <a:t>You can change this location through the “Configuration” option on the main “File” menu.</a:t>
            </a:r>
          </a:p>
        </p:txBody>
      </p:sp>
      <p:sp>
        <p:nvSpPr>
          <p:cNvPr id="4" name="TextBox 2">
            <a:extLst>
              <a:ext uri="{FF2B5EF4-FFF2-40B4-BE49-F238E27FC236}">
                <a16:creationId xmlns:a16="http://schemas.microsoft.com/office/drawing/2014/main" id="{6CB35322-1EC5-552D-3A92-16E7F9B83232}"/>
              </a:ext>
            </a:extLst>
          </p:cNvPr>
          <p:cNvSpPr txBox="1"/>
          <p:nvPr/>
        </p:nvSpPr>
        <p:spPr>
          <a:xfrm>
            <a:off x="914400" y="112731"/>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Default location for macros and reports</a:t>
            </a:r>
          </a:p>
        </p:txBody>
      </p:sp>
      <p:pic>
        <p:nvPicPr>
          <p:cNvPr id="7" name="Picture 6">
            <a:extLst>
              <a:ext uri="{FF2B5EF4-FFF2-40B4-BE49-F238E27FC236}">
                <a16:creationId xmlns:a16="http://schemas.microsoft.com/office/drawing/2014/main" id="{E5B921B5-8C16-26FA-7ED0-B36D0579D540}"/>
              </a:ext>
            </a:extLst>
          </p:cNvPr>
          <p:cNvPicPr>
            <a:picLocks noChangeAspect="1"/>
          </p:cNvPicPr>
          <p:nvPr/>
        </p:nvPicPr>
        <p:blipFill>
          <a:blip r:embed="rId2"/>
          <a:stretch>
            <a:fillRect/>
          </a:stretch>
        </p:blipFill>
        <p:spPr>
          <a:xfrm>
            <a:off x="1382084" y="3390900"/>
            <a:ext cx="5715000" cy="6560177"/>
          </a:xfrm>
          <a:prstGeom prst="rect">
            <a:avLst/>
          </a:prstGeom>
        </p:spPr>
      </p:pic>
      <p:pic>
        <p:nvPicPr>
          <p:cNvPr id="10" name="Picture 9">
            <a:extLst>
              <a:ext uri="{FF2B5EF4-FFF2-40B4-BE49-F238E27FC236}">
                <a16:creationId xmlns:a16="http://schemas.microsoft.com/office/drawing/2014/main" id="{CC4ACA2C-25D6-FC81-6328-2D26EAE2BC92}"/>
              </a:ext>
            </a:extLst>
          </p:cNvPr>
          <p:cNvPicPr>
            <a:picLocks noChangeAspect="1"/>
          </p:cNvPicPr>
          <p:nvPr/>
        </p:nvPicPr>
        <p:blipFill>
          <a:blip r:embed="rId3"/>
          <a:stretch>
            <a:fillRect/>
          </a:stretch>
        </p:blipFill>
        <p:spPr>
          <a:xfrm>
            <a:off x="7620000" y="3390900"/>
            <a:ext cx="9922180" cy="6527007"/>
          </a:xfrm>
          <a:prstGeom prst="rect">
            <a:avLst/>
          </a:prstGeom>
        </p:spPr>
      </p:pic>
      <p:sp>
        <p:nvSpPr>
          <p:cNvPr id="11" name="Rectangle: Rounded Corners 10">
            <a:extLst>
              <a:ext uri="{FF2B5EF4-FFF2-40B4-BE49-F238E27FC236}">
                <a16:creationId xmlns:a16="http://schemas.microsoft.com/office/drawing/2014/main" id="{BAB019E9-C994-20B1-736E-F039C7EB589F}"/>
              </a:ext>
            </a:extLst>
          </p:cNvPr>
          <p:cNvSpPr/>
          <p:nvPr/>
        </p:nvSpPr>
        <p:spPr>
          <a:xfrm>
            <a:off x="7785099" y="4892305"/>
            <a:ext cx="9606155" cy="45525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2734089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BFE49FD-FA39-8B18-8C3D-3E2BA84AC762}"/>
              </a:ext>
            </a:extLst>
          </p:cNvPr>
          <p:cNvGrpSpPr/>
          <p:nvPr/>
        </p:nvGrpSpPr>
        <p:grpSpPr>
          <a:xfrm>
            <a:off x="146542" y="146542"/>
            <a:ext cx="882158" cy="882158"/>
            <a:chOff x="146542" y="146542"/>
            <a:chExt cx="882158" cy="882158"/>
          </a:xfrm>
        </p:grpSpPr>
        <p:sp>
          <p:nvSpPr>
            <p:cNvPr id="5" name="Freeform 11">
              <a:extLst>
                <a:ext uri="{FF2B5EF4-FFF2-40B4-BE49-F238E27FC236}">
                  <a16:creationId xmlns:a16="http://schemas.microsoft.com/office/drawing/2014/main" id="{EB32078A-9AF9-FE30-8CFA-DEB81E752DAB}"/>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6" name="TextBox 12">
              <a:extLst>
                <a:ext uri="{FF2B5EF4-FFF2-40B4-BE49-F238E27FC236}">
                  <a16:creationId xmlns:a16="http://schemas.microsoft.com/office/drawing/2014/main" id="{CB3739B7-B4D1-8FC5-E2F5-F6B08D22C186}"/>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7" name="TextBox 2">
            <a:extLst>
              <a:ext uri="{FF2B5EF4-FFF2-40B4-BE49-F238E27FC236}">
                <a16:creationId xmlns:a16="http://schemas.microsoft.com/office/drawing/2014/main" id="{AEC10717-CDEC-9E7B-8A50-4431866F976F}"/>
              </a:ext>
            </a:extLst>
          </p:cNvPr>
          <p:cNvSpPr txBox="1"/>
          <p:nvPr/>
        </p:nvSpPr>
        <p:spPr>
          <a:xfrm>
            <a:off x="1524000" y="-38100"/>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Interoperability with other systems</a:t>
            </a:r>
          </a:p>
        </p:txBody>
      </p:sp>
      <p:pic>
        <p:nvPicPr>
          <p:cNvPr id="11" name="Picture 10" descr="Graphical user interface&#10;&#10;Description automatically generated">
            <a:extLst>
              <a:ext uri="{FF2B5EF4-FFF2-40B4-BE49-F238E27FC236}">
                <a16:creationId xmlns:a16="http://schemas.microsoft.com/office/drawing/2014/main" id="{C78A21E8-84EF-5398-01C7-1DF6038799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800" y="3314700"/>
            <a:ext cx="7463662" cy="2820516"/>
          </a:xfrm>
          <a:prstGeom prst="rect">
            <a:avLst/>
          </a:prstGeom>
        </p:spPr>
      </p:pic>
      <p:sp>
        <p:nvSpPr>
          <p:cNvPr id="14" name="TextBox 13">
            <a:extLst>
              <a:ext uri="{FF2B5EF4-FFF2-40B4-BE49-F238E27FC236}">
                <a16:creationId xmlns:a16="http://schemas.microsoft.com/office/drawing/2014/main" id="{E98CF619-D596-9ECF-08EC-96ACAC330649}"/>
              </a:ext>
            </a:extLst>
          </p:cNvPr>
          <p:cNvSpPr txBox="1"/>
          <p:nvPr/>
        </p:nvSpPr>
        <p:spPr>
          <a:xfrm>
            <a:off x="8610600" y="2705100"/>
            <a:ext cx="1647279" cy="646331"/>
          </a:xfrm>
          <a:prstGeom prst="rect">
            <a:avLst/>
          </a:prstGeom>
          <a:noFill/>
        </p:spPr>
        <p:txBody>
          <a:bodyPr wrap="square" rtlCol="0">
            <a:spAutoFit/>
          </a:bodyPr>
          <a:lstStyle/>
          <a:p>
            <a:pPr algn="l"/>
            <a:r>
              <a:rPr lang="en-US" sz="3600" b="1" dirty="0">
                <a:latin typeface="Atkinson Hyperlegible" pitchFamily="2" charset="0"/>
              </a:rPr>
              <a:t>DHIS2</a:t>
            </a:r>
            <a:endParaRPr lang="en-US" sz="2400" b="1" dirty="0">
              <a:latin typeface="Atkinson Hyperlegible" pitchFamily="2" charset="0"/>
            </a:endParaRPr>
          </a:p>
        </p:txBody>
      </p:sp>
      <p:sp>
        <p:nvSpPr>
          <p:cNvPr id="20" name="TextBox 19">
            <a:extLst>
              <a:ext uri="{FF2B5EF4-FFF2-40B4-BE49-F238E27FC236}">
                <a16:creationId xmlns:a16="http://schemas.microsoft.com/office/drawing/2014/main" id="{F8A8C0A4-81CA-A1D4-C84A-BD0EA5E5608D}"/>
              </a:ext>
            </a:extLst>
          </p:cNvPr>
          <p:cNvSpPr txBox="1"/>
          <p:nvPr/>
        </p:nvSpPr>
        <p:spPr>
          <a:xfrm>
            <a:off x="2286000" y="2324100"/>
            <a:ext cx="4085679" cy="646331"/>
          </a:xfrm>
          <a:prstGeom prst="rect">
            <a:avLst/>
          </a:prstGeom>
          <a:noFill/>
        </p:spPr>
        <p:txBody>
          <a:bodyPr wrap="square" rtlCol="0">
            <a:spAutoFit/>
          </a:bodyPr>
          <a:lstStyle/>
          <a:p>
            <a:pPr algn="l"/>
            <a:r>
              <a:rPr lang="en-US" sz="3600" b="1" dirty="0">
                <a:latin typeface="Atkinson Hyperlegible" pitchFamily="2" charset="0"/>
              </a:rPr>
              <a:t>PDF (AMASS)</a:t>
            </a:r>
            <a:endParaRPr lang="en-US" sz="2400" b="1" dirty="0">
              <a:latin typeface="Atkinson Hyperlegible" pitchFamily="2" charset="0"/>
            </a:endParaRPr>
          </a:p>
        </p:txBody>
      </p:sp>
      <p:pic>
        <p:nvPicPr>
          <p:cNvPr id="22" name="Picture 21">
            <a:extLst>
              <a:ext uri="{FF2B5EF4-FFF2-40B4-BE49-F238E27FC236}">
                <a16:creationId xmlns:a16="http://schemas.microsoft.com/office/drawing/2014/main" id="{71996603-625F-6A1B-AEBC-19EE421D349D}"/>
              </a:ext>
            </a:extLst>
          </p:cNvPr>
          <p:cNvPicPr>
            <a:picLocks noChangeAspect="1"/>
          </p:cNvPicPr>
          <p:nvPr/>
        </p:nvPicPr>
        <p:blipFill>
          <a:blip r:embed="rId5"/>
          <a:stretch>
            <a:fillRect/>
          </a:stretch>
        </p:blipFill>
        <p:spPr>
          <a:xfrm>
            <a:off x="2339034" y="3009900"/>
            <a:ext cx="2669081" cy="3389675"/>
          </a:xfrm>
          <a:prstGeom prst="rect">
            <a:avLst/>
          </a:prstGeom>
        </p:spPr>
      </p:pic>
      <p:sp>
        <p:nvSpPr>
          <p:cNvPr id="25" name="TextBox 24">
            <a:extLst>
              <a:ext uri="{FF2B5EF4-FFF2-40B4-BE49-F238E27FC236}">
                <a16:creationId xmlns:a16="http://schemas.microsoft.com/office/drawing/2014/main" id="{6F1E5EF5-3D7C-A4A9-501B-A7CAE5E8AE42}"/>
              </a:ext>
            </a:extLst>
          </p:cNvPr>
          <p:cNvSpPr txBox="1"/>
          <p:nvPr/>
        </p:nvSpPr>
        <p:spPr>
          <a:xfrm>
            <a:off x="2209800" y="6325969"/>
            <a:ext cx="5486400" cy="646331"/>
          </a:xfrm>
          <a:prstGeom prst="rect">
            <a:avLst/>
          </a:prstGeom>
          <a:noFill/>
        </p:spPr>
        <p:txBody>
          <a:bodyPr wrap="square" rtlCol="0">
            <a:spAutoFit/>
          </a:bodyPr>
          <a:lstStyle/>
          <a:p>
            <a:pPr algn="l"/>
            <a:r>
              <a:rPr lang="en-US" sz="3600" dirty="0">
                <a:latin typeface="Atkinson Hyperlegible" pitchFamily="2" charset="0"/>
                <a:hlinkClick r:id="rId6"/>
              </a:rPr>
              <a:t>www.amass.website</a:t>
            </a:r>
            <a:endParaRPr lang="en-US" sz="2400" dirty="0">
              <a:latin typeface="Atkinson Hyperlegible" pitchFamily="2" charset="0"/>
            </a:endParaRPr>
          </a:p>
        </p:txBody>
      </p:sp>
      <p:sp>
        <p:nvSpPr>
          <p:cNvPr id="26" name="TextBox 25">
            <a:extLst>
              <a:ext uri="{FF2B5EF4-FFF2-40B4-BE49-F238E27FC236}">
                <a16:creationId xmlns:a16="http://schemas.microsoft.com/office/drawing/2014/main" id="{32E190C9-5836-52AA-3E30-8D05D8AABF7D}"/>
              </a:ext>
            </a:extLst>
          </p:cNvPr>
          <p:cNvSpPr txBox="1"/>
          <p:nvPr/>
        </p:nvSpPr>
        <p:spPr>
          <a:xfrm>
            <a:off x="8610600" y="6286500"/>
            <a:ext cx="3306435" cy="646331"/>
          </a:xfrm>
          <a:prstGeom prst="rect">
            <a:avLst/>
          </a:prstGeom>
          <a:noFill/>
        </p:spPr>
        <p:txBody>
          <a:bodyPr wrap="square" rtlCol="0">
            <a:spAutoFit/>
          </a:bodyPr>
          <a:lstStyle/>
          <a:p>
            <a:pPr algn="l"/>
            <a:r>
              <a:rPr lang="en-US" sz="3600" dirty="0">
                <a:latin typeface="Atkinson Hyperlegible" pitchFamily="2" charset="0"/>
                <a:hlinkClick r:id="rId7"/>
              </a:rPr>
              <a:t>www.dhis2.org</a:t>
            </a:r>
            <a:endParaRPr lang="en-US" sz="2400" dirty="0">
              <a:latin typeface="Atkinson Hyperlegible" pitchFamily="2" charset="0"/>
            </a:endParaRPr>
          </a:p>
        </p:txBody>
      </p:sp>
    </p:spTree>
    <p:extLst>
      <p:ext uri="{BB962C8B-B14F-4D97-AF65-F5344CB8AC3E}">
        <p14:creationId xmlns:p14="http://schemas.microsoft.com/office/powerpoint/2010/main" val="39631249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61CC1ED-5156-C3C3-9684-F278C185A491}"/>
              </a:ext>
            </a:extLst>
          </p:cNvPr>
          <p:cNvSpPr txBox="1">
            <a:spLocks/>
          </p:cNvSpPr>
          <p:nvPr/>
        </p:nvSpPr>
        <p:spPr>
          <a:xfrm>
            <a:off x="696563" y="1714500"/>
            <a:ext cx="17350740" cy="5419184"/>
          </a:xfrm>
          <a:prstGeom prst="rect">
            <a:avLst/>
          </a:prstGeom>
        </p:spPr>
        <p:txBody>
          <a:bodyPr vert="horz" lIns="137160" tIns="68580" rIns="137160" bIns="685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latin typeface="Atkinson Hyperlegible" pitchFamily="2" charset="0"/>
              </a:rPr>
              <a:t>Advantages</a:t>
            </a:r>
          </a:p>
          <a:p>
            <a:pPr lvl="2"/>
            <a:r>
              <a:rPr lang="en-US" sz="3200" dirty="0">
                <a:latin typeface="Atkinson Hyperlegible" pitchFamily="2" charset="0"/>
              </a:rPr>
              <a:t>You define macros in Data analysis to define all of the analysis parameters you need:  Analysis type, Organisms, Isolate filters, Data files, and other options.</a:t>
            </a:r>
          </a:p>
          <a:p>
            <a:pPr lvl="2"/>
            <a:r>
              <a:rPr lang="en-US" sz="3200" dirty="0">
                <a:latin typeface="Atkinson Hyperlegible" pitchFamily="2" charset="0"/>
              </a:rPr>
              <a:t>These can be customized depending on the needs of your local and national collaborators.</a:t>
            </a:r>
          </a:p>
          <a:p>
            <a:pPr lvl="2"/>
            <a:r>
              <a:rPr lang="en-US" sz="3200" dirty="0">
                <a:latin typeface="Atkinson Hyperlegible" pitchFamily="2" charset="0"/>
              </a:rPr>
              <a:t>Results can be viewed on the screen and shared in Excel files.</a:t>
            </a:r>
          </a:p>
          <a:p>
            <a:pPr lvl="2"/>
            <a:r>
              <a:rPr lang="en-US" sz="3200" dirty="0">
                <a:latin typeface="Atkinson Hyperlegible" pitchFamily="2" charset="0"/>
              </a:rPr>
              <a:t>You can share your reports with other WHONET users.</a:t>
            </a:r>
          </a:p>
          <a:p>
            <a:r>
              <a:rPr lang="en-US" sz="3600" dirty="0">
                <a:latin typeface="Atkinson Hyperlegible" pitchFamily="2" charset="0"/>
              </a:rPr>
              <a:t>Disadvantages</a:t>
            </a:r>
          </a:p>
          <a:p>
            <a:pPr lvl="2"/>
            <a:r>
              <a:rPr lang="en-US" sz="3200" dirty="0">
                <a:latin typeface="Atkinson Hyperlegible" pitchFamily="2" charset="0"/>
              </a:rPr>
              <a:t>You must create these macros yourself. </a:t>
            </a:r>
          </a:p>
          <a:p>
            <a:pPr lvl="2"/>
            <a:r>
              <a:rPr lang="en-US" sz="3200" dirty="0">
                <a:latin typeface="Atkinson Hyperlegible" pitchFamily="2" charset="0"/>
              </a:rPr>
              <a:t>At the present time, you can only create “Screen” and “Excel” reports.</a:t>
            </a:r>
          </a:p>
          <a:p>
            <a:pPr lvl="2"/>
            <a:r>
              <a:rPr lang="en-US" sz="3200" dirty="0">
                <a:latin typeface="Atkinson Hyperlegible" pitchFamily="2" charset="0"/>
              </a:rPr>
              <a:t>In the future, you will also be able to create “Microsoft Word” reports.</a:t>
            </a:r>
          </a:p>
        </p:txBody>
      </p:sp>
      <p:grpSp>
        <p:nvGrpSpPr>
          <p:cNvPr id="5" name="Group 4">
            <a:extLst>
              <a:ext uri="{FF2B5EF4-FFF2-40B4-BE49-F238E27FC236}">
                <a16:creationId xmlns:a16="http://schemas.microsoft.com/office/drawing/2014/main" id="{9C1A8991-BA22-70D1-3FF5-CAF7AE914D85}"/>
              </a:ext>
            </a:extLst>
          </p:cNvPr>
          <p:cNvGrpSpPr/>
          <p:nvPr/>
        </p:nvGrpSpPr>
        <p:grpSpPr>
          <a:xfrm>
            <a:off x="146542" y="146542"/>
            <a:ext cx="882158" cy="882158"/>
            <a:chOff x="146542" y="146542"/>
            <a:chExt cx="882158" cy="882158"/>
          </a:xfrm>
        </p:grpSpPr>
        <p:sp>
          <p:nvSpPr>
            <p:cNvPr id="6" name="Freeform 11">
              <a:extLst>
                <a:ext uri="{FF2B5EF4-FFF2-40B4-BE49-F238E27FC236}">
                  <a16:creationId xmlns:a16="http://schemas.microsoft.com/office/drawing/2014/main" id="{4AD752C4-AD82-6E2D-C0F8-AB6CB95CB8C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12">
              <a:extLst>
                <a:ext uri="{FF2B5EF4-FFF2-40B4-BE49-F238E27FC236}">
                  <a16:creationId xmlns:a16="http://schemas.microsoft.com/office/drawing/2014/main" id="{0F61996C-3032-11BE-5617-8F0F1F3A1F42}"/>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8" name="TextBox 2">
            <a:extLst>
              <a:ext uri="{FF2B5EF4-FFF2-40B4-BE49-F238E27FC236}">
                <a16:creationId xmlns:a16="http://schemas.microsoft.com/office/drawing/2014/main" id="{15916164-3F1B-7AF4-1BB0-0E545CFD80D1}"/>
              </a:ext>
            </a:extLst>
          </p:cNvPr>
          <p:cNvSpPr txBox="1"/>
          <p:nvPr/>
        </p:nvSpPr>
        <p:spPr>
          <a:xfrm>
            <a:off x="1600200"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User-defined reports</a:t>
            </a:r>
          </a:p>
        </p:txBody>
      </p:sp>
    </p:spTree>
    <p:extLst>
      <p:ext uri="{BB962C8B-B14F-4D97-AF65-F5344CB8AC3E}">
        <p14:creationId xmlns:p14="http://schemas.microsoft.com/office/powerpoint/2010/main" val="317942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Module 6. Data analysis – Quick analysis</a:t>
            </a:r>
          </a:p>
        </p:txBody>
      </p:sp>
      <p:sp>
        <p:nvSpPr>
          <p:cNvPr id="3" name="TextBox 3"/>
          <p:cNvSpPr txBox="1"/>
          <p:nvPr/>
        </p:nvSpPr>
        <p:spPr>
          <a:xfrm>
            <a:off x="2209799" y="1485900"/>
            <a:ext cx="14924769" cy="837793"/>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Introduction to Quick analysis</a:t>
            </a:r>
          </a:p>
        </p:txBody>
      </p:sp>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A</a:t>
            </a:r>
          </a:p>
        </p:txBody>
      </p:sp>
      <p:sp>
        <p:nvSpPr>
          <p:cNvPr id="8" name="Freeform 8"/>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9" name="TextBox 9"/>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B</a:t>
            </a:r>
          </a:p>
        </p:txBody>
      </p:sp>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1" name="TextBox 11"/>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C</a:t>
            </a:r>
          </a:p>
        </p:txBody>
      </p:sp>
      <p:sp>
        <p:nvSpPr>
          <p:cNvPr id="12" name="Freeform 12"/>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3" name="TextBox 13"/>
          <p:cNvSpPr txBox="1"/>
          <p:nvPr/>
        </p:nvSpPr>
        <p:spPr>
          <a:xfrm>
            <a:off x="1174699" y="4681616"/>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D</a:t>
            </a:r>
          </a:p>
        </p:txBody>
      </p:sp>
      <p:sp>
        <p:nvSpPr>
          <p:cNvPr id="14" name="Freeform 14"/>
          <p:cNvSpPr/>
          <p:nvPr/>
        </p:nvSpPr>
        <p:spPr>
          <a:xfrm>
            <a:off x="928388" y="62308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5" name="TextBox 15"/>
          <p:cNvSpPr txBox="1"/>
          <p:nvPr/>
        </p:nvSpPr>
        <p:spPr>
          <a:xfrm>
            <a:off x="1168828" y="583745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E</a:t>
            </a:r>
          </a:p>
        </p:txBody>
      </p:sp>
      <p:sp>
        <p:nvSpPr>
          <p:cNvPr id="16" name="TextBox 16"/>
          <p:cNvSpPr txBox="1"/>
          <p:nvPr/>
        </p:nvSpPr>
        <p:spPr>
          <a:xfrm>
            <a:off x="2218962" y="2645778"/>
            <a:ext cx="15535637" cy="837793"/>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WHONET Standard reports – Screen and Excel</a:t>
            </a:r>
          </a:p>
        </p:txBody>
      </p:sp>
      <p:sp>
        <p:nvSpPr>
          <p:cNvPr id="17" name="TextBox 17"/>
          <p:cNvSpPr txBox="1"/>
          <p:nvPr/>
        </p:nvSpPr>
        <p:spPr>
          <a:xfrm>
            <a:off x="2218963" y="3722034"/>
            <a:ext cx="11094552" cy="837793"/>
          </a:xfrm>
          <a:prstGeom prst="rect">
            <a:avLst/>
          </a:prstGeom>
        </p:spPr>
        <p:txBody>
          <a:bodyPr lIns="0" tIns="0" rIns="0" bIns="0" rtlCol="0" anchor="t">
            <a:spAutoFit/>
          </a:bodyPr>
          <a:lstStyle/>
          <a:p>
            <a:pPr>
              <a:lnSpc>
                <a:spcPts val="7068"/>
              </a:lnSpc>
            </a:pPr>
            <a:r>
              <a:rPr lang="en-US" sz="4200" spc="-8" dirty="0">
                <a:solidFill>
                  <a:srgbClr val="0B3A7F"/>
                </a:solidFill>
                <a:latin typeface="Atkinson Hyperlegible" pitchFamily="2" charset="0"/>
              </a:rPr>
              <a:t>WHONET Standard reports – Word</a:t>
            </a:r>
          </a:p>
        </p:txBody>
      </p:sp>
      <p:sp>
        <p:nvSpPr>
          <p:cNvPr id="18" name="TextBox 18"/>
          <p:cNvSpPr txBox="1"/>
          <p:nvPr/>
        </p:nvSpPr>
        <p:spPr>
          <a:xfrm>
            <a:off x="2218963" y="6086018"/>
            <a:ext cx="11094552" cy="837793"/>
          </a:xfrm>
          <a:prstGeom prst="rect">
            <a:avLst/>
          </a:prstGeom>
        </p:spPr>
        <p:txBody>
          <a:bodyPr lIns="0" tIns="0" rIns="0" bIns="0" rtlCol="0" anchor="t">
            <a:spAutoFit/>
          </a:bodyPr>
          <a:lstStyle/>
          <a:p>
            <a:pPr algn="l">
              <a:lnSpc>
                <a:spcPts val="7068"/>
              </a:lnSpc>
            </a:pPr>
            <a:r>
              <a:rPr lang="en-US" sz="4200" b="1" spc="-8" dirty="0">
                <a:solidFill>
                  <a:srgbClr val="0B3A7F"/>
                </a:solidFill>
                <a:latin typeface="Atkinson Hyperlegible" pitchFamily="2" charset="0"/>
              </a:rPr>
              <a:t>DHIS2 – Brief introduction</a:t>
            </a:r>
          </a:p>
        </p:txBody>
      </p:sp>
      <p:sp>
        <p:nvSpPr>
          <p:cNvPr id="19" name="TextBox 19"/>
          <p:cNvSpPr txBox="1"/>
          <p:nvPr/>
        </p:nvSpPr>
        <p:spPr>
          <a:xfrm>
            <a:off x="2218963" y="4865034"/>
            <a:ext cx="11094552" cy="837793"/>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User-defined reports</a:t>
            </a:r>
          </a:p>
        </p:txBody>
      </p:sp>
      <p:grpSp>
        <p:nvGrpSpPr>
          <p:cNvPr id="20" name="Group 19">
            <a:extLst>
              <a:ext uri="{FF2B5EF4-FFF2-40B4-BE49-F238E27FC236}">
                <a16:creationId xmlns:a16="http://schemas.microsoft.com/office/drawing/2014/main" id="{7D7CB43E-144B-30EB-3D72-6F5428D45F25}"/>
              </a:ext>
            </a:extLst>
          </p:cNvPr>
          <p:cNvGrpSpPr/>
          <p:nvPr/>
        </p:nvGrpSpPr>
        <p:grpSpPr>
          <a:xfrm>
            <a:off x="146542" y="146542"/>
            <a:ext cx="882158" cy="882158"/>
            <a:chOff x="146542" y="146542"/>
            <a:chExt cx="882158" cy="882158"/>
          </a:xfrm>
        </p:grpSpPr>
        <p:sp>
          <p:nvSpPr>
            <p:cNvPr id="21" name="Freeform 11">
              <a:extLst>
                <a:ext uri="{FF2B5EF4-FFF2-40B4-BE49-F238E27FC236}">
                  <a16:creationId xmlns:a16="http://schemas.microsoft.com/office/drawing/2014/main" id="{88C09D1A-B341-E5E2-1FB1-468933C015B3}"/>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22" name="TextBox 12">
              <a:extLst>
                <a:ext uri="{FF2B5EF4-FFF2-40B4-BE49-F238E27FC236}">
                  <a16:creationId xmlns:a16="http://schemas.microsoft.com/office/drawing/2014/main" id="{BC93856D-3334-8189-4496-811342DFA061}"/>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4" name="Freeform 14">
            <a:extLst>
              <a:ext uri="{FF2B5EF4-FFF2-40B4-BE49-F238E27FC236}">
                <a16:creationId xmlns:a16="http://schemas.microsoft.com/office/drawing/2014/main" id="{9E24B273-C3CB-C3DC-3A74-7800C44784B1}"/>
              </a:ext>
            </a:extLst>
          </p:cNvPr>
          <p:cNvSpPr/>
          <p:nvPr/>
        </p:nvSpPr>
        <p:spPr>
          <a:xfrm>
            <a:off x="927100" y="75308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5" name="TextBox 15">
            <a:extLst>
              <a:ext uri="{FF2B5EF4-FFF2-40B4-BE49-F238E27FC236}">
                <a16:creationId xmlns:a16="http://schemas.microsoft.com/office/drawing/2014/main" id="{1EFB8E68-32D0-D25B-2077-901B35FA6D7B}"/>
              </a:ext>
            </a:extLst>
          </p:cNvPr>
          <p:cNvSpPr txBox="1"/>
          <p:nvPr/>
        </p:nvSpPr>
        <p:spPr>
          <a:xfrm>
            <a:off x="1167540" y="71374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F</a:t>
            </a:r>
          </a:p>
        </p:txBody>
      </p:sp>
      <p:sp>
        <p:nvSpPr>
          <p:cNvPr id="23" name="TextBox 18">
            <a:extLst>
              <a:ext uri="{FF2B5EF4-FFF2-40B4-BE49-F238E27FC236}">
                <a16:creationId xmlns:a16="http://schemas.microsoft.com/office/drawing/2014/main" id="{E6AF6DDF-AAA0-A182-6A9B-EC7A73A0EEA7}"/>
              </a:ext>
            </a:extLst>
          </p:cNvPr>
          <p:cNvSpPr txBox="1"/>
          <p:nvPr/>
        </p:nvSpPr>
        <p:spPr>
          <a:xfrm>
            <a:off x="2217674" y="7385964"/>
            <a:ext cx="14241525" cy="837793"/>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WHONET Automation Tool – Brief introduction</a:t>
            </a:r>
          </a:p>
        </p:txBody>
      </p:sp>
    </p:spTree>
    <p:extLst>
      <p:ext uri="{BB962C8B-B14F-4D97-AF65-F5344CB8AC3E}">
        <p14:creationId xmlns:p14="http://schemas.microsoft.com/office/powerpoint/2010/main" val="1018901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609600" y="1927742"/>
            <a:ext cx="10645140" cy="7178158"/>
          </a:xfrm>
          <a:custGeom>
            <a:avLst/>
            <a:gdLst/>
            <a:ahLst/>
            <a:cxnLst/>
            <a:rect l="l" t="t" r="r" b="b"/>
            <a:pathLst>
              <a:path w="9138927" h="6464920">
                <a:moveTo>
                  <a:pt x="0" y="0"/>
                </a:moveTo>
                <a:lnTo>
                  <a:pt x="9138927" y="0"/>
                </a:lnTo>
                <a:lnTo>
                  <a:pt x="9138927" y="6464921"/>
                </a:lnTo>
                <a:lnTo>
                  <a:pt x="0" y="6464921"/>
                </a:lnTo>
                <a:lnTo>
                  <a:pt x="0" y="0"/>
                </a:lnTo>
                <a:close/>
              </a:path>
            </a:pathLst>
          </a:custGeom>
          <a:blipFill>
            <a:blip r:embed="rId2"/>
            <a:stretch>
              <a:fillRect/>
            </a:stretch>
          </a:blipFill>
        </p:spPr>
        <p:txBody>
          <a:bodyPr/>
          <a:lstStyle/>
          <a:p>
            <a:endParaRPr lang="en-US" dirty="0">
              <a:latin typeface="Atkinson Hyperlegible" pitchFamily="2" charset="0"/>
            </a:endParaRPr>
          </a:p>
        </p:txBody>
      </p:sp>
      <p:sp>
        <p:nvSpPr>
          <p:cNvPr id="12" name="TextBox 12"/>
          <p:cNvSpPr txBox="1"/>
          <p:nvPr/>
        </p:nvSpPr>
        <p:spPr>
          <a:xfrm>
            <a:off x="1298156" y="-382664"/>
            <a:ext cx="13233936" cy="1454791"/>
          </a:xfrm>
          <a:prstGeom prst="rect">
            <a:avLst/>
          </a:prstGeom>
        </p:spPr>
        <p:txBody>
          <a:bodyPr lIns="0" tIns="0" rIns="0" bIns="0" rtlCol="0" anchor="t">
            <a:spAutoFit/>
          </a:bodyPr>
          <a:lstStyle/>
          <a:p>
            <a:pPr algn="ctr">
              <a:lnSpc>
                <a:spcPts val="12799"/>
              </a:lnSpc>
              <a:spcBef>
                <a:spcPct val="0"/>
              </a:spcBef>
            </a:pPr>
            <a:r>
              <a:rPr lang="en-US" sz="6399" spc="-159">
                <a:solidFill>
                  <a:srgbClr val="0B3A7F"/>
                </a:solidFill>
                <a:latin typeface="Atkinson Hyperlegible" pitchFamily="2" charset="0"/>
              </a:rPr>
              <a:t>Module 4. Data analysis - Overview</a:t>
            </a:r>
          </a:p>
        </p:txBody>
      </p:sp>
      <p:sp>
        <p:nvSpPr>
          <p:cNvPr id="15" name="TextBox 15"/>
          <p:cNvSpPr txBox="1"/>
          <p:nvPr/>
        </p:nvSpPr>
        <p:spPr>
          <a:xfrm>
            <a:off x="1151619" y="2164653"/>
            <a:ext cx="545211" cy="681020"/>
          </a:xfrm>
          <a:prstGeom prst="rect">
            <a:avLst/>
          </a:prstGeom>
        </p:spPr>
        <p:txBody>
          <a:bodyPr lIns="0" tIns="0" rIns="0" bIns="0" rtlCol="0" anchor="t">
            <a:spAutoFit/>
          </a:bodyPr>
          <a:lstStyle/>
          <a:p>
            <a:pPr marL="0" lvl="1" indent="0" algn="ctr">
              <a:lnSpc>
                <a:spcPts val="5652"/>
              </a:lnSpc>
              <a:spcBef>
                <a:spcPct val="0"/>
              </a:spcBef>
            </a:pPr>
            <a:r>
              <a:rPr lang="en-US" sz="3600" spc="-89">
                <a:solidFill>
                  <a:srgbClr val="FFFFFF"/>
                </a:solidFill>
                <a:latin typeface="Atkinson Hyperlegible" pitchFamily="2" charset="0"/>
              </a:rPr>
              <a:t>B</a:t>
            </a:r>
          </a:p>
        </p:txBody>
      </p:sp>
      <p:grpSp>
        <p:nvGrpSpPr>
          <p:cNvPr id="4" name="Group 3">
            <a:extLst>
              <a:ext uri="{FF2B5EF4-FFF2-40B4-BE49-F238E27FC236}">
                <a16:creationId xmlns:a16="http://schemas.microsoft.com/office/drawing/2014/main" id="{3C736A49-59C7-40AE-853E-275D583D6CE2}"/>
              </a:ext>
            </a:extLst>
          </p:cNvPr>
          <p:cNvGrpSpPr/>
          <p:nvPr/>
        </p:nvGrpSpPr>
        <p:grpSpPr>
          <a:xfrm>
            <a:off x="146542" y="146542"/>
            <a:ext cx="882158" cy="882158"/>
            <a:chOff x="146542" y="146542"/>
            <a:chExt cx="882158" cy="882158"/>
          </a:xfrm>
        </p:grpSpPr>
        <p:sp>
          <p:nvSpPr>
            <p:cNvPr id="5" name="Freeform 11">
              <a:extLst>
                <a:ext uri="{FF2B5EF4-FFF2-40B4-BE49-F238E27FC236}">
                  <a16:creationId xmlns:a16="http://schemas.microsoft.com/office/drawing/2014/main" id="{11AC492F-DC29-A87B-AC93-D7154A5E8F55}"/>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6" name="TextBox 12">
              <a:extLst>
                <a:ext uri="{FF2B5EF4-FFF2-40B4-BE49-F238E27FC236}">
                  <a16:creationId xmlns:a16="http://schemas.microsoft.com/office/drawing/2014/main" id="{FB93A1BB-E603-DB3F-9761-34AC3BE98007}"/>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2" name="Content Placeholder 2">
            <a:extLst>
              <a:ext uri="{FF2B5EF4-FFF2-40B4-BE49-F238E27FC236}">
                <a16:creationId xmlns:a16="http://schemas.microsoft.com/office/drawing/2014/main" id="{935DB834-6DD2-1ED5-301B-3C2203DAC9DF}"/>
              </a:ext>
            </a:extLst>
          </p:cNvPr>
          <p:cNvSpPr txBox="1">
            <a:spLocks/>
          </p:cNvSpPr>
          <p:nvPr/>
        </p:nvSpPr>
        <p:spPr>
          <a:xfrm>
            <a:off x="11571052" y="1862080"/>
            <a:ext cx="6204065" cy="4922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latin typeface="Atkinson Hyperlegible" pitchFamily="2" charset="0"/>
              </a:rPr>
              <a:t>DHIS2 is a widely used web-based data analysis and visualization platform used by Ministries of Health for public health surveillance.</a:t>
            </a:r>
          </a:p>
          <a:p>
            <a:r>
              <a:rPr lang="en-US" sz="3000" dirty="0">
                <a:latin typeface="Atkinson Hyperlegible" pitchFamily="2" charset="0"/>
              </a:rPr>
              <a:t>The new WHO </a:t>
            </a:r>
            <a:r>
              <a:rPr lang="en-US" sz="3000">
                <a:latin typeface="Atkinson Hyperlegible" pitchFamily="2" charset="0"/>
              </a:rPr>
              <a:t>GLASS platform is now based on DHIS2.</a:t>
            </a:r>
            <a:endParaRPr lang="en-US" sz="3000" dirty="0">
              <a:latin typeface="Atkinson Hyperlegible" pitchFamily="2" charset="0"/>
            </a:endParaRPr>
          </a:p>
          <a:p>
            <a:r>
              <a:rPr lang="en-US" sz="3000" dirty="0">
                <a:latin typeface="Atkinson Hyperlegible" pitchFamily="2" charset="0"/>
              </a:rPr>
              <a:t>It is managed by the University of Oslo, </a:t>
            </a:r>
            <a:r>
              <a:rPr lang="en-US" sz="3000" dirty="0">
                <a:latin typeface="Atkinson Hyperlegible" pitchFamily="2" charset="0"/>
                <a:hlinkClick r:id="rId5"/>
              </a:rPr>
              <a:t>www.dhis2.org</a:t>
            </a:r>
            <a:r>
              <a:rPr lang="en-US" sz="3000" dirty="0">
                <a:latin typeface="Atkinson Hyperlegible" pitchFamily="2" charset="0"/>
              </a:rPr>
              <a:t>.</a:t>
            </a:r>
          </a:p>
          <a:p>
            <a:r>
              <a:rPr lang="en-US" sz="3000" dirty="0">
                <a:latin typeface="Atkinson Hyperlegible" pitchFamily="2" charset="0"/>
              </a:rPr>
              <a:t>The DHIS2 features of WHONET will be covered in separate training module.</a:t>
            </a:r>
          </a:p>
        </p:txBody>
      </p:sp>
      <p:sp>
        <p:nvSpPr>
          <p:cNvPr id="3" name="Rectangle: Rounded Corners 2">
            <a:extLst>
              <a:ext uri="{FF2B5EF4-FFF2-40B4-BE49-F238E27FC236}">
                <a16:creationId xmlns:a16="http://schemas.microsoft.com/office/drawing/2014/main" id="{627C58F4-85FA-0CDB-56EC-D8FD01518F48}"/>
              </a:ext>
            </a:extLst>
          </p:cNvPr>
          <p:cNvSpPr/>
          <p:nvPr/>
        </p:nvSpPr>
        <p:spPr>
          <a:xfrm>
            <a:off x="827531" y="3272723"/>
            <a:ext cx="6944869" cy="938464"/>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9" name="Rectangle: Rounded Corners 8">
            <a:extLst>
              <a:ext uri="{FF2B5EF4-FFF2-40B4-BE49-F238E27FC236}">
                <a16:creationId xmlns:a16="http://schemas.microsoft.com/office/drawing/2014/main" id="{552C961A-8FED-4744-6F24-58FDE3D99BD3}"/>
              </a:ext>
            </a:extLst>
          </p:cNvPr>
          <p:cNvSpPr/>
          <p:nvPr/>
        </p:nvSpPr>
        <p:spPr>
          <a:xfrm>
            <a:off x="3323523" y="2840499"/>
            <a:ext cx="938464" cy="3980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262437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D39DD7F-6520-AB17-F0EE-8FC298CC8B5E}"/>
              </a:ext>
            </a:extLst>
          </p:cNvPr>
          <p:cNvGrpSpPr/>
          <p:nvPr/>
        </p:nvGrpSpPr>
        <p:grpSpPr>
          <a:xfrm>
            <a:off x="862668" y="2019300"/>
            <a:ext cx="7086600" cy="3123203"/>
            <a:chOff x="76200" y="1152019"/>
            <a:chExt cx="4724400" cy="2082135"/>
          </a:xfrm>
        </p:grpSpPr>
        <p:pic>
          <p:nvPicPr>
            <p:cNvPr id="4" name="Picture 3">
              <a:extLst>
                <a:ext uri="{FF2B5EF4-FFF2-40B4-BE49-F238E27FC236}">
                  <a16:creationId xmlns:a16="http://schemas.microsoft.com/office/drawing/2014/main" id="{8668CAAD-35FD-7659-F214-78DB91B7EFA5}"/>
                </a:ext>
              </a:extLst>
            </p:cNvPr>
            <p:cNvPicPr>
              <a:picLocks noChangeAspect="1"/>
            </p:cNvPicPr>
            <p:nvPr/>
          </p:nvPicPr>
          <p:blipFill>
            <a:blip r:embed="rId2"/>
            <a:stretch>
              <a:fillRect/>
            </a:stretch>
          </p:blipFill>
          <p:spPr>
            <a:xfrm>
              <a:off x="84085" y="1152019"/>
              <a:ext cx="4716515" cy="1636982"/>
            </a:xfrm>
            <a:prstGeom prst="rect">
              <a:avLst/>
            </a:prstGeom>
          </p:spPr>
        </p:pic>
        <p:sp>
          <p:nvSpPr>
            <p:cNvPr id="5" name="TextBox 4">
              <a:extLst>
                <a:ext uri="{FF2B5EF4-FFF2-40B4-BE49-F238E27FC236}">
                  <a16:creationId xmlns:a16="http://schemas.microsoft.com/office/drawing/2014/main" id="{3C8B678B-2C7C-607D-F030-86B371AB1CA1}"/>
                </a:ext>
              </a:extLst>
            </p:cNvPr>
            <p:cNvSpPr txBox="1"/>
            <p:nvPr/>
          </p:nvSpPr>
          <p:spPr>
            <a:xfrm>
              <a:off x="76200" y="2895600"/>
              <a:ext cx="4610607" cy="338554"/>
            </a:xfrm>
            <a:prstGeom prst="rect">
              <a:avLst/>
            </a:prstGeom>
            <a:noFill/>
          </p:spPr>
          <p:txBody>
            <a:bodyPr wrap="square" rtlCol="0">
              <a:spAutoFit/>
            </a:bodyPr>
            <a:lstStyle/>
            <a:p>
              <a:r>
                <a:rPr lang="en-US" sz="2700" b="1" dirty="0">
                  <a:latin typeface="Atkinson Hyperlegible" pitchFamily="2" charset="0"/>
                </a:rPr>
                <a:t>1. Export analysis results from WHONET</a:t>
              </a:r>
            </a:p>
          </p:txBody>
        </p:sp>
      </p:grpSp>
      <p:grpSp>
        <p:nvGrpSpPr>
          <p:cNvPr id="6" name="Group 5">
            <a:extLst>
              <a:ext uri="{FF2B5EF4-FFF2-40B4-BE49-F238E27FC236}">
                <a16:creationId xmlns:a16="http://schemas.microsoft.com/office/drawing/2014/main" id="{8CBF868D-A7D8-20F6-F764-74175F7528C8}"/>
              </a:ext>
            </a:extLst>
          </p:cNvPr>
          <p:cNvGrpSpPr/>
          <p:nvPr/>
        </p:nvGrpSpPr>
        <p:grpSpPr>
          <a:xfrm>
            <a:off x="8799306" y="1485900"/>
            <a:ext cx="9468852" cy="4130879"/>
            <a:chOff x="5026246" y="1482503"/>
            <a:chExt cx="4610607" cy="2753919"/>
          </a:xfrm>
        </p:grpSpPr>
        <p:grpSp>
          <p:nvGrpSpPr>
            <p:cNvPr id="7" name="Group 6">
              <a:extLst>
                <a:ext uri="{FF2B5EF4-FFF2-40B4-BE49-F238E27FC236}">
                  <a16:creationId xmlns:a16="http://schemas.microsoft.com/office/drawing/2014/main" id="{FF86B7CA-51BB-1D8B-637F-37248140F750}"/>
                </a:ext>
              </a:extLst>
            </p:cNvPr>
            <p:cNvGrpSpPr/>
            <p:nvPr/>
          </p:nvGrpSpPr>
          <p:grpSpPr>
            <a:xfrm>
              <a:off x="5029200" y="1482503"/>
              <a:ext cx="3432329" cy="2251297"/>
              <a:chOff x="146148" y="1010781"/>
              <a:chExt cx="4576439" cy="3001733"/>
            </a:xfrm>
          </p:grpSpPr>
          <p:sp>
            <p:nvSpPr>
              <p:cNvPr id="9" name="TextBox 8">
                <a:extLst>
                  <a:ext uri="{FF2B5EF4-FFF2-40B4-BE49-F238E27FC236}">
                    <a16:creationId xmlns:a16="http://schemas.microsoft.com/office/drawing/2014/main" id="{1674C156-56B3-73A6-96A5-0C5595BD4FE7}"/>
                  </a:ext>
                </a:extLst>
              </p:cNvPr>
              <p:cNvSpPr txBox="1"/>
              <p:nvPr/>
            </p:nvSpPr>
            <p:spPr>
              <a:xfrm>
                <a:off x="146148" y="1010781"/>
                <a:ext cx="4576439" cy="512961"/>
              </a:xfrm>
              <a:prstGeom prst="rect">
                <a:avLst/>
              </a:prstGeom>
              <a:noFill/>
            </p:spPr>
            <p:txBody>
              <a:bodyPr wrap="square" rtlCol="0">
                <a:spAutoFit/>
              </a:bodyPr>
              <a:lstStyle/>
              <a:p>
                <a:r>
                  <a:rPr lang="en-US" sz="3150" dirty="0">
                    <a:latin typeface="Atkinson Hyperlegible" pitchFamily="2" charset="0"/>
                  </a:rPr>
                  <a:t>Metadata, Data Set, and Event import</a:t>
                </a:r>
                <a:endParaRPr lang="en-US" sz="2025" dirty="0">
                  <a:latin typeface="Atkinson Hyperlegible" pitchFamily="2" charset="0"/>
                </a:endParaRPr>
              </a:p>
            </p:txBody>
          </p:sp>
          <p:pic>
            <p:nvPicPr>
              <p:cNvPr id="10" name="Picture 9">
                <a:extLst>
                  <a:ext uri="{FF2B5EF4-FFF2-40B4-BE49-F238E27FC236}">
                    <a16:creationId xmlns:a16="http://schemas.microsoft.com/office/drawing/2014/main" id="{45FD0A28-4CFC-B2BC-1CF1-890D42461A4D}"/>
                  </a:ext>
                </a:extLst>
              </p:cNvPr>
              <p:cNvPicPr>
                <a:picLocks noChangeAspect="1"/>
              </p:cNvPicPr>
              <p:nvPr/>
            </p:nvPicPr>
            <p:blipFill>
              <a:blip r:embed="rId3"/>
              <a:stretch>
                <a:fillRect/>
              </a:stretch>
            </p:blipFill>
            <p:spPr>
              <a:xfrm>
                <a:off x="237743" y="1917924"/>
                <a:ext cx="4335920" cy="2094590"/>
              </a:xfrm>
              <a:prstGeom prst="rect">
                <a:avLst/>
              </a:prstGeom>
            </p:spPr>
          </p:pic>
        </p:grpSp>
        <p:sp>
          <p:nvSpPr>
            <p:cNvPr id="8" name="TextBox 7">
              <a:extLst>
                <a:ext uri="{FF2B5EF4-FFF2-40B4-BE49-F238E27FC236}">
                  <a16:creationId xmlns:a16="http://schemas.microsoft.com/office/drawing/2014/main" id="{920D2D70-E815-BBAD-9304-5D86F20E8935}"/>
                </a:ext>
              </a:extLst>
            </p:cNvPr>
            <p:cNvSpPr txBox="1"/>
            <p:nvPr/>
          </p:nvSpPr>
          <p:spPr>
            <a:xfrm>
              <a:off x="5026246" y="3897868"/>
              <a:ext cx="4610607" cy="338554"/>
            </a:xfrm>
            <a:prstGeom prst="rect">
              <a:avLst/>
            </a:prstGeom>
            <a:noFill/>
          </p:spPr>
          <p:txBody>
            <a:bodyPr wrap="square" rtlCol="0">
              <a:spAutoFit/>
            </a:bodyPr>
            <a:lstStyle/>
            <a:p>
              <a:r>
                <a:rPr lang="en-US" sz="2700" b="1" dirty="0">
                  <a:latin typeface="Atkinson Hyperlegible" pitchFamily="2" charset="0"/>
                  <a:cs typeface="Arial" panose="020B0604020202020204" pitchFamily="34" charset="0"/>
                </a:rPr>
                <a:t>2. Import results into DHIS2</a:t>
              </a:r>
            </a:p>
          </p:txBody>
        </p:sp>
      </p:grpSp>
      <p:grpSp>
        <p:nvGrpSpPr>
          <p:cNvPr id="11" name="Group 10">
            <a:extLst>
              <a:ext uri="{FF2B5EF4-FFF2-40B4-BE49-F238E27FC236}">
                <a16:creationId xmlns:a16="http://schemas.microsoft.com/office/drawing/2014/main" id="{1D95943B-8177-CDA0-5D18-AC3AEB3F2C47}"/>
              </a:ext>
            </a:extLst>
          </p:cNvPr>
          <p:cNvGrpSpPr/>
          <p:nvPr/>
        </p:nvGrpSpPr>
        <p:grpSpPr>
          <a:xfrm>
            <a:off x="762000" y="6591300"/>
            <a:ext cx="6915911" cy="2845956"/>
            <a:chOff x="-570993" y="3851450"/>
            <a:chExt cx="4610607" cy="1897304"/>
          </a:xfrm>
        </p:grpSpPr>
        <p:pic>
          <p:nvPicPr>
            <p:cNvPr id="12" name="Picture 11" descr="Table&#10;&#10;Description automatically generated">
              <a:extLst>
                <a:ext uri="{FF2B5EF4-FFF2-40B4-BE49-F238E27FC236}">
                  <a16:creationId xmlns:a16="http://schemas.microsoft.com/office/drawing/2014/main" id="{9257F236-54E1-26B4-9A52-9FAF9DDB43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722" y="3851450"/>
              <a:ext cx="3191125" cy="1558294"/>
            </a:xfrm>
            <a:prstGeom prst="rect">
              <a:avLst/>
            </a:prstGeom>
          </p:spPr>
        </p:pic>
        <p:sp>
          <p:nvSpPr>
            <p:cNvPr id="13" name="TextBox 12">
              <a:extLst>
                <a:ext uri="{FF2B5EF4-FFF2-40B4-BE49-F238E27FC236}">
                  <a16:creationId xmlns:a16="http://schemas.microsoft.com/office/drawing/2014/main" id="{8540663F-A52D-9BF7-7C6F-3C392C0D5558}"/>
                </a:ext>
              </a:extLst>
            </p:cNvPr>
            <p:cNvSpPr txBox="1"/>
            <p:nvPr/>
          </p:nvSpPr>
          <p:spPr>
            <a:xfrm>
              <a:off x="-570993" y="5410200"/>
              <a:ext cx="4610607" cy="338554"/>
            </a:xfrm>
            <a:prstGeom prst="rect">
              <a:avLst/>
            </a:prstGeom>
            <a:noFill/>
          </p:spPr>
          <p:txBody>
            <a:bodyPr wrap="square" rtlCol="0">
              <a:spAutoFit/>
            </a:bodyPr>
            <a:lstStyle/>
            <a:p>
              <a:r>
                <a:rPr lang="en-US" sz="2700" b="1" dirty="0">
                  <a:latin typeface="Atkinson Hyperlegible" pitchFamily="2" charset="0"/>
                  <a:cs typeface="Arial" panose="020B0604020202020204" pitchFamily="34" charset="0"/>
                </a:rPr>
                <a:t>3. See the results in DHIS2</a:t>
              </a:r>
            </a:p>
          </p:txBody>
        </p:sp>
      </p:grpSp>
      <p:grpSp>
        <p:nvGrpSpPr>
          <p:cNvPr id="14" name="Group 13">
            <a:extLst>
              <a:ext uri="{FF2B5EF4-FFF2-40B4-BE49-F238E27FC236}">
                <a16:creationId xmlns:a16="http://schemas.microsoft.com/office/drawing/2014/main" id="{41A8EDC9-3EA7-CD0D-3792-947C94161CEA}"/>
              </a:ext>
            </a:extLst>
          </p:cNvPr>
          <p:cNvGrpSpPr/>
          <p:nvPr/>
        </p:nvGrpSpPr>
        <p:grpSpPr>
          <a:xfrm>
            <a:off x="8652512" y="6286499"/>
            <a:ext cx="10046969" cy="3480740"/>
            <a:chOff x="4457193" y="4562306"/>
            <a:chExt cx="4610607" cy="2109539"/>
          </a:xfrm>
        </p:grpSpPr>
        <p:grpSp>
          <p:nvGrpSpPr>
            <p:cNvPr id="15" name="Group 14">
              <a:extLst>
                <a:ext uri="{FF2B5EF4-FFF2-40B4-BE49-F238E27FC236}">
                  <a16:creationId xmlns:a16="http://schemas.microsoft.com/office/drawing/2014/main" id="{03C238EA-AEAA-293A-2772-7B9C1B2799E7}"/>
                </a:ext>
              </a:extLst>
            </p:cNvPr>
            <p:cNvGrpSpPr/>
            <p:nvPr/>
          </p:nvGrpSpPr>
          <p:grpSpPr>
            <a:xfrm>
              <a:off x="5174287" y="4562306"/>
              <a:ext cx="3210084" cy="1762295"/>
              <a:chOff x="6124234" y="4382637"/>
              <a:chExt cx="4280112" cy="2349726"/>
            </a:xfrm>
          </p:grpSpPr>
          <p:pic>
            <p:nvPicPr>
              <p:cNvPr id="17" name="Picture 16" descr="Graphical user interface&#10;&#10;Description automatically generated">
                <a:extLst>
                  <a:ext uri="{FF2B5EF4-FFF2-40B4-BE49-F238E27FC236}">
                    <a16:creationId xmlns:a16="http://schemas.microsoft.com/office/drawing/2014/main" id="{263B9DAD-12AA-A59F-D6C1-115D92FB44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4234" y="4382637"/>
                <a:ext cx="4280112" cy="2349726"/>
              </a:xfrm>
              <a:prstGeom prst="rect">
                <a:avLst/>
              </a:prstGeom>
            </p:spPr>
          </p:pic>
          <p:sp>
            <p:nvSpPr>
              <p:cNvPr id="18" name="TextBox 17">
                <a:extLst>
                  <a:ext uri="{FF2B5EF4-FFF2-40B4-BE49-F238E27FC236}">
                    <a16:creationId xmlns:a16="http://schemas.microsoft.com/office/drawing/2014/main" id="{C5437E76-93A2-06CC-C76B-0177E600A4E2}"/>
                  </a:ext>
                </a:extLst>
              </p:cNvPr>
              <p:cNvSpPr txBox="1"/>
              <p:nvPr/>
            </p:nvSpPr>
            <p:spPr>
              <a:xfrm>
                <a:off x="6177425" y="5007479"/>
                <a:ext cx="1334188" cy="466328"/>
              </a:xfrm>
              <a:prstGeom prst="rect">
                <a:avLst/>
              </a:prstGeom>
              <a:noFill/>
            </p:spPr>
            <p:txBody>
              <a:bodyPr wrap="square" rtlCol="0">
                <a:spAutoFit/>
              </a:bodyPr>
              <a:lstStyle/>
              <a:p>
                <a:r>
                  <a:rPr lang="en-US" sz="1575" dirty="0">
                    <a:latin typeface="Atkinson Hyperlegible" pitchFamily="2" charset="0"/>
                  </a:rPr>
                  <a:t>Map edited for confidentiality</a:t>
                </a:r>
              </a:p>
            </p:txBody>
          </p:sp>
        </p:grpSp>
        <p:sp>
          <p:nvSpPr>
            <p:cNvPr id="16" name="TextBox 15">
              <a:extLst>
                <a:ext uri="{FF2B5EF4-FFF2-40B4-BE49-F238E27FC236}">
                  <a16:creationId xmlns:a16="http://schemas.microsoft.com/office/drawing/2014/main" id="{1DB719E2-FBBF-902A-E6D0-8FA92872AF42}"/>
                </a:ext>
              </a:extLst>
            </p:cNvPr>
            <p:cNvSpPr txBox="1"/>
            <p:nvPr/>
          </p:nvSpPr>
          <p:spPr>
            <a:xfrm>
              <a:off x="4457193" y="6364069"/>
              <a:ext cx="4610607" cy="307776"/>
            </a:xfrm>
            <a:prstGeom prst="rect">
              <a:avLst/>
            </a:prstGeom>
            <a:noFill/>
          </p:spPr>
          <p:txBody>
            <a:bodyPr wrap="square" rtlCol="0">
              <a:spAutoFit/>
            </a:bodyPr>
            <a:lstStyle/>
            <a:p>
              <a:r>
                <a:rPr lang="en-US" sz="2700" b="1" dirty="0">
                  <a:latin typeface="Atkinson Hyperlegible" pitchFamily="2" charset="0"/>
                </a:rPr>
                <a:t>4. Visualize the results in DHIS2 with maps and charts</a:t>
              </a:r>
            </a:p>
          </p:txBody>
        </p:sp>
      </p:grpSp>
      <p:grpSp>
        <p:nvGrpSpPr>
          <p:cNvPr id="19" name="Group 18">
            <a:extLst>
              <a:ext uri="{FF2B5EF4-FFF2-40B4-BE49-F238E27FC236}">
                <a16:creationId xmlns:a16="http://schemas.microsoft.com/office/drawing/2014/main" id="{5F08ACE0-EE41-7183-9CA3-85380B1770E8}"/>
              </a:ext>
            </a:extLst>
          </p:cNvPr>
          <p:cNvGrpSpPr/>
          <p:nvPr/>
        </p:nvGrpSpPr>
        <p:grpSpPr>
          <a:xfrm>
            <a:off x="146542" y="146542"/>
            <a:ext cx="882158" cy="882158"/>
            <a:chOff x="146542" y="146542"/>
            <a:chExt cx="882158" cy="882158"/>
          </a:xfrm>
        </p:grpSpPr>
        <p:sp>
          <p:nvSpPr>
            <p:cNvPr id="20" name="Freeform 11">
              <a:extLst>
                <a:ext uri="{FF2B5EF4-FFF2-40B4-BE49-F238E27FC236}">
                  <a16:creationId xmlns:a16="http://schemas.microsoft.com/office/drawing/2014/main" id="{07591281-77FC-A163-B393-0E93246A9E9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tkinson Hyperlegible" pitchFamily="2" charset="0"/>
              </a:endParaRPr>
            </a:p>
          </p:txBody>
        </p:sp>
        <p:sp>
          <p:nvSpPr>
            <p:cNvPr id="21" name="TextBox 12">
              <a:extLst>
                <a:ext uri="{FF2B5EF4-FFF2-40B4-BE49-F238E27FC236}">
                  <a16:creationId xmlns:a16="http://schemas.microsoft.com/office/drawing/2014/main" id="{E2136B41-489B-2BAF-AD27-BDF1224079BD}"/>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22" name="TextBox 2">
            <a:extLst>
              <a:ext uri="{FF2B5EF4-FFF2-40B4-BE49-F238E27FC236}">
                <a16:creationId xmlns:a16="http://schemas.microsoft.com/office/drawing/2014/main" id="{036771D1-F10C-397C-50E5-A2594DFCD92D}"/>
              </a:ext>
            </a:extLst>
          </p:cNvPr>
          <p:cNvSpPr txBox="1"/>
          <p:nvPr/>
        </p:nvSpPr>
        <p:spPr>
          <a:xfrm>
            <a:off x="1568882"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WHONET-DHIS2 Interoperability</a:t>
            </a:r>
          </a:p>
        </p:txBody>
      </p:sp>
    </p:spTree>
    <p:extLst>
      <p:ext uri="{BB962C8B-B14F-4D97-AF65-F5344CB8AC3E}">
        <p14:creationId xmlns:p14="http://schemas.microsoft.com/office/powerpoint/2010/main" val="65708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8882"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Module 6. Data analysis – Quick analysis</a:t>
            </a:r>
          </a:p>
        </p:txBody>
      </p:sp>
      <p:sp>
        <p:nvSpPr>
          <p:cNvPr id="3" name="TextBox 3"/>
          <p:cNvSpPr txBox="1"/>
          <p:nvPr/>
        </p:nvSpPr>
        <p:spPr>
          <a:xfrm>
            <a:off x="2209799" y="1485900"/>
            <a:ext cx="14924769" cy="837793"/>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Introduction to Quick analysis</a:t>
            </a:r>
          </a:p>
        </p:txBody>
      </p:sp>
      <p:sp>
        <p:nvSpPr>
          <p:cNvPr id="6" name="Freeform 6"/>
          <p:cNvSpPr/>
          <p:nvPr/>
        </p:nvSpPr>
        <p:spPr>
          <a:xfrm>
            <a:off x="912991" y="1493212"/>
            <a:ext cx="851038" cy="851038"/>
          </a:xfrm>
          <a:custGeom>
            <a:avLst/>
            <a:gdLst/>
            <a:ahLst/>
            <a:cxnLst/>
            <a:rect l="l" t="t" r="r" b="b"/>
            <a:pathLst>
              <a:path w="851038" h="851038">
                <a:moveTo>
                  <a:pt x="0" y="0"/>
                </a:moveTo>
                <a:lnTo>
                  <a:pt x="851038" y="0"/>
                </a:lnTo>
                <a:lnTo>
                  <a:pt x="851038"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7" name="TextBox 7"/>
          <p:cNvSpPr txBox="1"/>
          <p:nvPr/>
        </p:nvSpPr>
        <p:spPr>
          <a:xfrm>
            <a:off x="1153431" y="109980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A</a:t>
            </a:r>
          </a:p>
        </p:txBody>
      </p:sp>
      <p:sp>
        <p:nvSpPr>
          <p:cNvPr id="8" name="Freeform 8"/>
          <p:cNvSpPr/>
          <p:nvPr/>
        </p:nvSpPr>
        <p:spPr>
          <a:xfrm>
            <a:off x="928388" y="2687149"/>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9" name="TextBox 9"/>
          <p:cNvSpPr txBox="1"/>
          <p:nvPr/>
        </p:nvSpPr>
        <p:spPr>
          <a:xfrm>
            <a:off x="1168828" y="2293741"/>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B</a:t>
            </a:r>
          </a:p>
        </p:txBody>
      </p:sp>
      <p:sp>
        <p:nvSpPr>
          <p:cNvPr id="10" name="Freeform 10"/>
          <p:cNvSpPr/>
          <p:nvPr/>
        </p:nvSpPr>
        <p:spPr>
          <a:xfrm>
            <a:off x="928388" y="3881087"/>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1" name="TextBox 11"/>
          <p:cNvSpPr txBox="1"/>
          <p:nvPr/>
        </p:nvSpPr>
        <p:spPr>
          <a:xfrm>
            <a:off x="1168828" y="3487679"/>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C</a:t>
            </a:r>
          </a:p>
        </p:txBody>
      </p:sp>
      <p:sp>
        <p:nvSpPr>
          <p:cNvPr id="12" name="Freeform 12"/>
          <p:cNvSpPr/>
          <p:nvPr/>
        </p:nvSpPr>
        <p:spPr>
          <a:xfrm>
            <a:off x="934259" y="5075024"/>
            <a:ext cx="851038" cy="851038"/>
          </a:xfrm>
          <a:custGeom>
            <a:avLst/>
            <a:gdLst/>
            <a:ahLst/>
            <a:cxnLst/>
            <a:rect l="l" t="t" r="r" b="b"/>
            <a:pathLst>
              <a:path w="851038" h="851038">
                <a:moveTo>
                  <a:pt x="0" y="0"/>
                </a:moveTo>
                <a:lnTo>
                  <a:pt x="851037" y="0"/>
                </a:lnTo>
                <a:lnTo>
                  <a:pt x="851037" y="851038"/>
                </a:lnTo>
                <a:lnTo>
                  <a:pt x="0" y="851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3" name="TextBox 13"/>
          <p:cNvSpPr txBox="1"/>
          <p:nvPr/>
        </p:nvSpPr>
        <p:spPr>
          <a:xfrm>
            <a:off x="1174699" y="4681616"/>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D</a:t>
            </a:r>
          </a:p>
        </p:txBody>
      </p:sp>
      <p:sp>
        <p:nvSpPr>
          <p:cNvPr id="14" name="Freeform 14"/>
          <p:cNvSpPr/>
          <p:nvPr/>
        </p:nvSpPr>
        <p:spPr>
          <a:xfrm>
            <a:off x="928388" y="6230862"/>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5" name="TextBox 15"/>
          <p:cNvSpPr txBox="1"/>
          <p:nvPr/>
        </p:nvSpPr>
        <p:spPr>
          <a:xfrm>
            <a:off x="1168828" y="5837454"/>
            <a:ext cx="358415" cy="1084321"/>
          </a:xfrm>
          <a:prstGeom prst="rect">
            <a:avLst/>
          </a:prstGeom>
        </p:spPr>
        <p:txBody>
          <a:bodyPr lIns="0" tIns="0" rIns="0" bIns="0" rtlCol="0" anchor="t">
            <a:spAutoFit/>
          </a:bodyPr>
          <a:lstStyle/>
          <a:p>
            <a:pPr algn="l">
              <a:lnSpc>
                <a:spcPts val="9829"/>
              </a:lnSpc>
            </a:pPr>
            <a:r>
              <a:rPr lang="en-US" sz="3931" spc="-39">
                <a:solidFill>
                  <a:srgbClr val="FFFFFF"/>
                </a:solidFill>
                <a:latin typeface="Atkinson Hyperlegible" pitchFamily="2" charset="0"/>
              </a:rPr>
              <a:t>E</a:t>
            </a:r>
          </a:p>
        </p:txBody>
      </p:sp>
      <p:sp>
        <p:nvSpPr>
          <p:cNvPr id="16" name="TextBox 16"/>
          <p:cNvSpPr txBox="1"/>
          <p:nvPr/>
        </p:nvSpPr>
        <p:spPr>
          <a:xfrm>
            <a:off x="2218962" y="2645778"/>
            <a:ext cx="15535637" cy="837793"/>
          </a:xfrm>
          <a:prstGeom prst="rect">
            <a:avLst/>
          </a:prstGeom>
        </p:spPr>
        <p:txBody>
          <a:bodyPr wrap="square" lIns="0" tIns="0" rIns="0" bIns="0" rtlCol="0" anchor="t">
            <a:spAutoFit/>
          </a:bodyPr>
          <a:lstStyle/>
          <a:p>
            <a:pPr algn="l">
              <a:lnSpc>
                <a:spcPts val="7068"/>
              </a:lnSpc>
            </a:pPr>
            <a:r>
              <a:rPr lang="en-US" sz="4200" spc="-8" dirty="0">
                <a:solidFill>
                  <a:srgbClr val="0B3A7F"/>
                </a:solidFill>
                <a:latin typeface="Atkinson Hyperlegible" pitchFamily="2" charset="0"/>
              </a:rPr>
              <a:t>WHONET Standard reports – Screen and Excel</a:t>
            </a:r>
          </a:p>
        </p:txBody>
      </p:sp>
      <p:sp>
        <p:nvSpPr>
          <p:cNvPr id="17" name="TextBox 17"/>
          <p:cNvSpPr txBox="1"/>
          <p:nvPr/>
        </p:nvSpPr>
        <p:spPr>
          <a:xfrm>
            <a:off x="2218963" y="3722034"/>
            <a:ext cx="11094552" cy="837793"/>
          </a:xfrm>
          <a:prstGeom prst="rect">
            <a:avLst/>
          </a:prstGeom>
        </p:spPr>
        <p:txBody>
          <a:bodyPr lIns="0" tIns="0" rIns="0" bIns="0" rtlCol="0" anchor="t">
            <a:spAutoFit/>
          </a:bodyPr>
          <a:lstStyle/>
          <a:p>
            <a:pPr>
              <a:lnSpc>
                <a:spcPts val="7068"/>
              </a:lnSpc>
            </a:pPr>
            <a:r>
              <a:rPr lang="en-US" sz="4200" spc="-8" dirty="0">
                <a:solidFill>
                  <a:srgbClr val="0B3A7F"/>
                </a:solidFill>
                <a:latin typeface="Atkinson Hyperlegible" pitchFamily="2" charset="0"/>
              </a:rPr>
              <a:t>WHONET Standard reports – Word</a:t>
            </a:r>
          </a:p>
        </p:txBody>
      </p:sp>
      <p:sp>
        <p:nvSpPr>
          <p:cNvPr id="18" name="TextBox 18"/>
          <p:cNvSpPr txBox="1"/>
          <p:nvPr/>
        </p:nvSpPr>
        <p:spPr>
          <a:xfrm>
            <a:off x="2218963" y="6086018"/>
            <a:ext cx="11094552" cy="837793"/>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DHIS2 – Brief introduction</a:t>
            </a:r>
          </a:p>
        </p:txBody>
      </p:sp>
      <p:sp>
        <p:nvSpPr>
          <p:cNvPr id="19" name="TextBox 19"/>
          <p:cNvSpPr txBox="1"/>
          <p:nvPr/>
        </p:nvSpPr>
        <p:spPr>
          <a:xfrm>
            <a:off x="2218963" y="4865034"/>
            <a:ext cx="11094552" cy="837793"/>
          </a:xfrm>
          <a:prstGeom prst="rect">
            <a:avLst/>
          </a:prstGeom>
        </p:spPr>
        <p:txBody>
          <a:bodyPr lIns="0" tIns="0" rIns="0" bIns="0" rtlCol="0" anchor="t">
            <a:spAutoFit/>
          </a:bodyPr>
          <a:lstStyle/>
          <a:p>
            <a:pPr algn="l">
              <a:lnSpc>
                <a:spcPts val="7068"/>
              </a:lnSpc>
            </a:pPr>
            <a:r>
              <a:rPr lang="en-US" sz="4200" spc="-8" dirty="0">
                <a:solidFill>
                  <a:srgbClr val="0B3A7F"/>
                </a:solidFill>
                <a:latin typeface="Atkinson Hyperlegible" pitchFamily="2" charset="0"/>
              </a:rPr>
              <a:t>User-defined reports</a:t>
            </a:r>
          </a:p>
        </p:txBody>
      </p:sp>
      <p:grpSp>
        <p:nvGrpSpPr>
          <p:cNvPr id="20" name="Group 19">
            <a:extLst>
              <a:ext uri="{FF2B5EF4-FFF2-40B4-BE49-F238E27FC236}">
                <a16:creationId xmlns:a16="http://schemas.microsoft.com/office/drawing/2014/main" id="{7D7CB43E-144B-30EB-3D72-6F5428D45F25}"/>
              </a:ext>
            </a:extLst>
          </p:cNvPr>
          <p:cNvGrpSpPr/>
          <p:nvPr/>
        </p:nvGrpSpPr>
        <p:grpSpPr>
          <a:xfrm>
            <a:off x="146542" y="146542"/>
            <a:ext cx="882158" cy="882158"/>
            <a:chOff x="146542" y="146542"/>
            <a:chExt cx="882158" cy="882158"/>
          </a:xfrm>
        </p:grpSpPr>
        <p:sp>
          <p:nvSpPr>
            <p:cNvPr id="21" name="Freeform 11">
              <a:extLst>
                <a:ext uri="{FF2B5EF4-FFF2-40B4-BE49-F238E27FC236}">
                  <a16:creationId xmlns:a16="http://schemas.microsoft.com/office/drawing/2014/main" id="{88C09D1A-B341-E5E2-1FB1-468933C015B3}"/>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tkinson Hyperlegible" pitchFamily="2" charset="0"/>
              </a:endParaRPr>
            </a:p>
          </p:txBody>
        </p:sp>
        <p:sp>
          <p:nvSpPr>
            <p:cNvPr id="22" name="TextBox 12">
              <a:extLst>
                <a:ext uri="{FF2B5EF4-FFF2-40B4-BE49-F238E27FC236}">
                  <a16:creationId xmlns:a16="http://schemas.microsoft.com/office/drawing/2014/main" id="{BC93856D-3334-8189-4496-811342DFA061}"/>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4" name="Freeform 14">
            <a:extLst>
              <a:ext uri="{FF2B5EF4-FFF2-40B4-BE49-F238E27FC236}">
                <a16:creationId xmlns:a16="http://schemas.microsoft.com/office/drawing/2014/main" id="{9E24B273-C3CB-C3DC-3A74-7800C44784B1}"/>
              </a:ext>
            </a:extLst>
          </p:cNvPr>
          <p:cNvSpPr/>
          <p:nvPr/>
        </p:nvSpPr>
        <p:spPr>
          <a:xfrm>
            <a:off x="927100" y="7530808"/>
            <a:ext cx="851038" cy="851038"/>
          </a:xfrm>
          <a:custGeom>
            <a:avLst/>
            <a:gdLst/>
            <a:ahLst/>
            <a:cxnLst/>
            <a:rect l="l" t="t" r="r" b="b"/>
            <a:pathLst>
              <a:path w="851038" h="851038">
                <a:moveTo>
                  <a:pt x="0" y="0"/>
                </a:moveTo>
                <a:lnTo>
                  <a:pt x="851037" y="0"/>
                </a:lnTo>
                <a:lnTo>
                  <a:pt x="851037" y="851037"/>
                </a:lnTo>
                <a:lnTo>
                  <a:pt x="0" y="8510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5" name="TextBox 15">
            <a:extLst>
              <a:ext uri="{FF2B5EF4-FFF2-40B4-BE49-F238E27FC236}">
                <a16:creationId xmlns:a16="http://schemas.microsoft.com/office/drawing/2014/main" id="{1EFB8E68-32D0-D25B-2077-901B35FA6D7B}"/>
              </a:ext>
            </a:extLst>
          </p:cNvPr>
          <p:cNvSpPr txBox="1"/>
          <p:nvPr/>
        </p:nvSpPr>
        <p:spPr>
          <a:xfrm>
            <a:off x="1167540" y="7137400"/>
            <a:ext cx="358415" cy="1084321"/>
          </a:xfrm>
          <a:prstGeom prst="rect">
            <a:avLst/>
          </a:prstGeom>
        </p:spPr>
        <p:txBody>
          <a:bodyPr lIns="0" tIns="0" rIns="0" bIns="0" rtlCol="0" anchor="t">
            <a:spAutoFit/>
          </a:bodyPr>
          <a:lstStyle/>
          <a:p>
            <a:pPr algn="l">
              <a:lnSpc>
                <a:spcPts val="9829"/>
              </a:lnSpc>
            </a:pPr>
            <a:r>
              <a:rPr lang="en-US" sz="3931" spc="-39" dirty="0">
                <a:solidFill>
                  <a:srgbClr val="FFFFFF"/>
                </a:solidFill>
                <a:latin typeface="Atkinson Hyperlegible" pitchFamily="2" charset="0"/>
              </a:rPr>
              <a:t>F</a:t>
            </a:r>
          </a:p>
        </p:txBody>
      </p:sp>
      <p:sp>
        <p:nvSpPr>
          <p:cNvPr id="23" name="TextBox 18">
            <a:extLst>
              <a:ext uri="{FF2B5EF4-FFF2-40B4-BE49-F238E27FC236}">
                <a16:creationId xmlns:a16="http://schemas.microsoft.com/office/drawing/2014/main" id="{E6AF6DDF-AAA0-A182-6A9B-EC7A73A0EEA7}"/>
              </a:ext>
            </a:extLst>
          </p:cNvPr>
          <p:cNvSpPr txBox="1"/>
          <p:nvPr/>
        </p:nvSpPr>
        <p:spPr>
          <a:xfrm>
            <a:off x="2217674" y="7385964"/>
            <a:ext cx="14241525" cy="837793"/>
          </a:xfrm>
          <a:prstGeom prst="rect">
            <a:avLst/>
          </a:prstGeom>
        </p:spPr>
        <p:txBody>
          <a:bodyPr wrap="square" lIns="0" tIns="0" rIns="0" bIns="0" rtlCol="0" anchor="t">
            <a:spAutoFit/>
          </a:bodyPr>
          <a:lstStyle/>
          <a:p>
            <a:pPr algn="l">
              <a:lnSpc>
                <a:spcPts val="7068"/>
              </a:lnSpc>
            </a:pPr>
            <a:r>
              <a:rPr lang="en-US" sz="4200" b="1" spc="-8" dirty="0">
                <a:solidFill>
                  <a:srgbClr val="0B3A7F"/>
                </a:solidFill>
                <a:latin typeface="Atkinson Hyperlegible" pitchFamily="2" charset="0"/>
              </a:rPr>
              <a:t>WHONET Automation Tool – Brief introduction</a:t>
            </a:r>
          </a:p>
        </p:txBody>
      </p:sp>
    </p:spTree>
    <p:extLst>
      <p:ext uri="{BB962C8B-B14F-4D97-AF65-F5344CB8AC3E}">
        <p14:creationId xmlns:p14="http://schemas.microsoft.com/office/powerpoint/2010/main" val="38575185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FDBBF-7AE3-1874-8B5E-25E64D4BA4CD}"/>
              </a:ext>
            </a:extLst>
          </p:cNvPr>
          <p:cNvSpPr>
            <a:spLocks noGrp="1"/>
          </p:cNvSpPr>
          <p:nvPr>
            <p:ph idx="1"/>
          </p:nvPr>
        </p:nvSpPr>
        <p:spPr>
          <a:xfrm>
            <a:off x="1257300" y="1333500"/>
            <a:ext cx="16572576" cy="6527007"/>
          </a:xfrm>
        </p:spPr>
        <p:txBody>
          <a:bodyPr/>
          <a:lstStyle/>
          <a:p>
            <a:r>
              <a:rPr lang="en-US" dirty="0">
                <a:latin typeface="Atkinson Hyperlegible" pitchFamily="2" charset="0"/>
              </a:rPr>
              <a:t>The WHONET Automation Tool can bring automated daily, weekly, and monthly reports.</a:t>
            </a:r>
          </a:p>
          <a:p>
            <a:pPr lvl="1"/>
            <a:r>
              <a:rPr lang="en-US" dirty="0">
                <a:latin typeface="Atkinson Hyperlegible" pitchFamily="2" charset="0"/>
              </a:rPr>
              <a:t>Alerts for important isolates and possible outbreaks</a:t>
            </a:r>
          </a:p>
          <a:p>
            <a:pPr lvl="1"/>
            <a:r>
              <a:rPr lang="en-US" dirty="0">
                <a:latin typeface="Atkinson Hyperlegible" pitchFamily="2" charset="0"/>
              </a:rPr>
              <a:t>WHONET and BacLink alerts for data quality issues</a:t>
            </a:r>
          </a:p>
          <a:p>
            <a:r>
              <a:rPr lang="en-US" dirty="0">
                <a:latin typeface="Atkinson Hyperlegible" pitchFamily="2" charset="0"/>
              </a:rPr>
              <a:t>Steps that can be automated include:  BacLink, WHONET, file backups, event monitoring, and email notifications of data managers, laboratory staff, infection control teams, and national authorities.</a:t>
            </a:r>
          </a:p>
          <a:p>
            <a:r>
              <a:rPr lang="en-US" dirty="0">
                <a:latin typeface="Atkinson Hyperlegible" pitchFamily="2" charset="0"/>
              </a:rPr>
              <a:t>The use of the WHONET Automation Tool will be covered in a separate training module.</a:t>
            </a:r>
          </a:p>
        </p:txBody>
      </p:sp>
      <p:pic>
        <p:nvPicPr>
          <p:cNvPr id="1026" name="Picture 2">
            <a:extLst>
              <a:ext uri="{FF2B5EF4-FFF2-40B4-BE49-F238E27FC236}">
                <a16:creationId xmlns:a16="http://schemas.microsoft.com/office/drawing/2014/main" id="{36537995-E9AF-868D-D722-357D3EA293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8800" y="4986435"/>
            <a:ext cx="7105599" cy="533866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28A12294-FCAD-9CF5-AEEA-19588E285EAF}"/>
              </a:ext>
            </a:extLst>
          </p:cNvPr>
          <p:cNvGrpSpPr/>
          <p:nvPr/>
        </p:nvGrpSpPr>
        <p:grpSpPr>
          <a:xfrm>
            <a:off x="146542" y="146542"/>
            <a:ext cx="882158" cy="882158"/>
            <a:chOff x="146542" y="146542"/>
            <a:chExt cx="882158" cy="882158"/>
          </a:xfrm>
        </p:grpSpPr>
        <p:sp>
          <p:nvSpPr>
            <p:cNvPr id="5" name="Freeform 11">
              <a:extLst>
                <a:ext uri="{FF2B5EF4-FFF2-40B4-BE49-F238E27FC236}">
                  <a16:creationId xmlns:a16="http://schemas.microsoft.com/office/drawing/2014/main" id="{A838F9BF-1267-A447-8AAC-9FCD7D78BAD1}"/>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6" name="TextBox 12">
              <a:extLst>
                <a:ext uri="{FF2B5EF4-FFF2-40B4-BE49-F238E27FC236}">
                  <a16:creationId xmlns:a16="http://schemas.microsoft.com/office/drawing/2014/main" id="{FCFB1C6B-1C0B-61BD-E03E-10655ACFC32A}"/>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7" name="TextBox 2">
            <a:extLst>
              <a:ext uri="{FF2B5EF4-FFF2-40B4-BE49-F238E27FC236}">
                <a16:creationId xmlns:a16="http://schemas.microsoft.com/office/drawing/2014/main" id="{97FA427D-6D15-7B23-9C62-D63ABDE79448}"/>
              </a:ext>
            </a:extLst>
          </p:cNvPr>
          <p:cNvSpPr txBox="1"/>
          <p:nvPr/>
        </p:nvSpPr>
        <p:spPr>
          <a:xfrm>
            <a:off x="1600200"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WHONET Automation Tool</a:t>
            </a:r>
          </a:p>
        </p:txBody>
      </p:sp>
      <p:pic>
        <p:nvPicPr>
          <p:cNvPr id="2" name="Picture 1" descr="A screenshot of a computer&#10;&#10;Description automatically generated">
            <a:extLst>
              <a:ext uri="{FF2B5EF4-FFF2-40B4-BE49-F238E27FC236}">
                <a16:creationId xmlns:a16="http://schemas.microsoft.com/office/drawing/2014/main" id="{79277E9C-9116-765C-EB35-009A37536B0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9970" y="5372100"/>
            <a:ext cx="7949230" cy="4572000"/>
          </a:xfrm>
          <a:prstGeom prst="rect">
            <a:avLst/>
          </a:prstGeom>
          <a:noFill/>
          <a:ln>
            <a:noFill/>
          </a:ln>
        </p:spPr>
      </p:pic>
    </p:spTree>
    <p:extLst>
      <p:ext uri="{BB962C8B-B14F-4D97-AF65-F5344CB8AC3E}">
        <p14:creationId xmlns:p14="http://schemas.microsoft.com/office/powerpoint/2010/main" val="41504267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5952989" y="2657710"/>
            <a:ext cx="6382023" cy="6382023"/>
          </a:xfrm>
          <a:custGeom>
            <a:avLst/>
            <a:gdLst/>
            <a:ahLst/>
            <a:cxnLst/>
            <a:rect l="l" t="t" r="r" b="b"/>
            <a:pathLst>
              <a:path w="6382023" h="6382023">
                <a:moveTo>
                  <a:pt x="0" y="0"/>
                </a:moveTo>
                <a:lnTo>
                  <a:pt x="6382022" y="0"/>
                </a:lnTo>
                <a:lnTo>
                  <a:pt x="6382022" y="6382023"/>
                </a:lnTo>
                <a:lnTo>
                  <a:pt x="0" y="6382023"/>
                </a:lnTo>
                <a:lnTo>
                  <a:pt x="0" y="0"/>
                </a:lnTo>
                <a:close/>
              </a:path>
            </a:pathLst>
          </a:custGeom>
          <a:blipFill>
            <a:blip r:embed="rId2"/>
            <a:stretch>
              <a:fillRect/>
            </a:stretch>
          </a:blipFill>
        </p:spPr>
        <p:txBody>
          <a:bodyPr/>
          <a:lstStyle/>
          <a:p>
            <a:endParaRPr lang="en-US">
              <a:latin typeface="Atkinson Hyperlegible" pitchFamily="2" charset="0"/>
            </a:endParaRPr>
          </a:p>
        </p:txBody>
      </p:sp>
      <p:sp>
        <p:nvSpPr>
          <p:cNvPr id="5" name="TextBox 5"/>
          <p:cNvSpPr txBox="1"/>
          <p:nvPr/>
        </p:nvSpPr>
        <p:spPr>
          <a:xfrm>
            <a:off x="1504345" y="175113"/>
            <a:ext cx="14769116" cy="1094746"/>
          </a:xfrm>
          <a:prstGeom prst="rect">
            <a:avLst/>
          </a:prstGeom>
        </p:spPr>
        <p:txBody>
          <a:bodyPr lIns="0" tIns="0" rIns="0" bIns="0" rtlCol="0" anchor="t">
            <a:spAutoFit/>
          </a:bodyPr>
          <a:lstStyle/>
          <a:p>
            <a:pPr algn="l">
              <a:lnSpc>
                <a:spcPts val="8959"/>
              </a:lnSpc>
            </a:pPr>
            <a:r>
              <a:rPr lang="en-US" sz="6399" spc="-31" dirty="0">
                <a:solidFill>
                  <a:srgbClr val="0B3A7F"/>
                </a:solidFill>
                <a:latin typeface="Atkinson Hyperlegible" pitchFamily="2" charset="0"/>
              </a:rPr>
              <a:t>Thank you for watching Module 6</a:t>
            </a:r>
          </a:p>
        </p:txBody>
      </p:sp>
      <p:sp>
        <p:nvSpPr>
          <p:cNvPr id="6" name="TextBox 6"/>
          <p:cNvSpPr txBox="1"/>
          <p:nvPr/>
        </p:nvSpPr>
        <p:spPr>
          <a:xfrm>
            <a:off x="740019" y="1407831"/>
            <a:ext cx="17243487" cy="539891"/>
          </a:xfrm>
          <a:prstGeom prst="rect">
            <a:avLst/>
          </a:prstGeom>
        </p:spPr>
        <p:txBody>
          <a:bodyPr lIns="0" tIns="0" rIns="0" bIns="0" rtlCol="0" anchor="t">
            <a:spAutoFit/>
          </a:bodyPr>
          <a:lstStyle/>
          <a:p>
            <a:pPr algn="l">
              <a:lnSpc>
                <a:spcPts val="4429"/>
              </a:lnSpc>
            </a:pPr>
            <a:r>
              <a:rPr lang="en-US" sz="3164" spc="-15">
                <a:solidFill>
                  <a:srgbClr val="0D8815"/>
                </a:solidFill>
                <a:latin typeface="Atkinson Hyperlegible" pitchFamily="2" charset="0"/>
              </a:rPr>
              <a:t>Congratulations! That concludes the WHONET Training Course. Thank you for watching.</a:t>
            </a:r>
          </a:p>
        </p:txBody>
      </p:sp>
      <p:grpSp>
        <p:nvGrpSpPr>
          <p:cNvPr id="8" name="Group 7">
            <a:extLst>
              <a:ext uri="{FF2B5EF4-FFF2-40B4-BE49-F238E27FC236}">
                <a16:creationId xmlns:a16="http://schemas.microsoft.com/office/drawing/2014/main" id="{94B33BCD-A92B-8207-BF9B-A896FD4A868A}"/>
              </a:ext>
            </a:extLst>
          </p:cNvPr>
          <p:cNvGrpSpPr/>
          <p:nvPr/>
        </p:nvGrpSpPr>
        <p:grpSpPr>
          <a:xfrm>
            <a:off x="146542" y="146542"/>
            <a:ext cx="882158" cy="882158"/>
            <a:chOff x="146542" y="146542"/>
            <a:chExt cx="882158" cy="882158"/>
          </a:xfrm>
        </p:grpSpPr>
        <p:sp>
          <p:nvSpPr>
            <p:cNvPr id="9" name="Freeform 11">
              <a:extLst>
                <a:ext uri="{FF2B5EF4-FFF2-40B4-BE49-F238E27FC236}">
                  <a16:creationId xmlns:a16="http://schemas.microsoft.com/office/drawing/2014/main" id="{632396CD-7C55-5565-EB99-27E76313B56D}"/>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10" name="TextBox 12">
              <a:extLst>
                <a:ext uri="{FF2B5EF4-FFF2-40B4-BE49-F238E27FC236}">
                  <a16:creationId xmlns:a16="http://schemas.microsoft.com/office/drawing/2014/main" id="{A0396E7C-C7FD-258C-371E-77B1C6D5F523}"/>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298156" y="-245188"/>
            <a:ext cx="16380244" cy="1458348"/>
          </a:xfrm>
          <a:prstGeom prst="rect">
            <a:avLst/>
          </a:prstGeom>
        </p:spPr>
        <p:txBody>
          <a:bodyPr wrap="square" lIns="0" tIns="0" rIns="0" bIns="0" rtlCol="0" anchor="t">
            <a:spAutoFit/>
          </a:bodyPr>
          <a:lstStyle/>
          <a:p>
            <a:pPr>
              <a:lnSpc>
                <a:spcPts val="12799"/>
              </a:lnSpc>
              <a:spcBef>
                <a:spcPct val="0"/>
              </a:spcBef>
            </a:pPr>
            <a:r>
              <a:rPr lang="en-US" sz="6160" spc="-159" dirty="0">
                <a:solidFill>
                  <a:srgbClr val="0B3A7F"/>
                </a:solidFill>
                <a:latin typeface="Atkinson Hyperlegible" pitchFamily="2" charset="0"/>
              </a:rPr>
              <a:t>Open laboratory and choose Quick analysis</a:t>
            </a:r>
          </a:p>
        </p:txBody>
      </p:sp>
      <p:grpSp>
        <p:nvGrpSpPr>
          <p:cNvPr id="10" name="Group 10"/>
          <p:cNvGrpSpPr/>
          <p:nvPr/>
        </p:nvGrpSpPr>
        <p:grpSpPr>
          <a:xfrm>
            <a:off x="304800" y="1896382"/>
            <a:ext cx="771999" cy="771999"/>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latin typeface="Atkinson Hyperlegible" pitchFamily="2" charset="0"/>
              </a:endParaRPr>
            </a:p>
          </p:txBody>
        </p:sp>
      </p:grpSp>
      <p:sp>
        <p:nvSpPr>
          <p:cNvPr id="12" name="TextBox 12"/>
          <p:cNvSpPr txBox="1"/>
          <p:nvPr/>
        </p:nvSpPr>
        <p:spPr>
          <a:xfrm>
            <a:off x="407289" y="1866900"/>
            <a:ext cx="545211" cy="681020"/>
          </a:xfrm>
          <a:prstGeom prst="rect">
            <a:avLst/>
          </a:prstGeom>
        </p:spPr>
        <p:txBody>
          <a:bodyPr lIns="0" tIns="0" rIns="0" bIns="0" rtlCol="0" anchor="t">
            <a:spAutoFit/>
          </a:bodyPr>
          <a:lstStyle/>
          <a:p>
            <a:pPr marL="0" lvl="1" indent="0" algn="ctr">
              <a:lnSpc>
                <a:spcPts val="5652"/>
              </a:lnSpc>
              <a:spcBef>
                <a:spcPct val="0"/>
              </a:spcBef>
            </a:pPr>
            <a:r>
              <a:rPr lang="en-US" sz="3600" spc="-89">
                <a:solidFill>
                  <a:srgbClr val="FFFFFF"/>
                </a:solidFill>
                <a:latin typeface="Atkinson Hyperlegible" pitchFamily="2" charset="0"/>
              </a:rPr>
              <a:t>B</a:t>
            </a:r>
          </a:p>
        </p:txBody>
      </p:sp>
      <p:grpSp>
        <p:nvGrpSpPr>
          <p:cNvPr id="7" name="Group 6">
            <a:extLst>
              <a:ext uri="{FF2B5EF4-FFF2-40B4-BE49-F238E27FC236}">
                <a16:creationId xmlns:a16="http://schemas.microsoft.com/office/drawing/2014/main" id="{2F761C84-B2C7-54C0-C078-5B8E3C9267CC}"/>
              </a:ext>
            </a:extLst>
          </p:cNvPr>
          <p:cNvGrpSpPr/>
          <p:nvPr/>
        </p:nvGrpSpPr>
        <p:grpSpPr>
          <a:xfrm>
            <a:off x="146542" y="146542"/>
            <a:ext cx="882158" cy="882158"/>
            <a:chOff x="146542" y="146542"/>
            <a:chExt cx="882158" cy="882158"/>
          </a:xfrm>
        </p:grpSpPr>
        <p:sp>
          <p:nvSpPr>
            <p:cNvPr id="8" name="Freeform 11">
              <a:extLst>
                <a:ext uri="{FF2B5EF4-FFF2-40B4-BE49-F238E27FC236}">
                  <a16:creationId xmlns:a16="http://schemas.microsoft.com/office/drawing/2014/main" id="{48C6CDA6-F32A-866E-E7B1-89D77821A337}"/>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tkinson Hyperlegible" pitchFamily="2" charset="0"/>
              </a:endParaRPr>
            </a:p>
          </p:txBody>
        </p:sp>
        <p:sp>
          <p:nvSpPr>
            <p:cNvPr id="13" name="TextBox 12">
              <a:extLst>
                <a:ext uri="{FF2B5EF4-FFF2-40B4-BE49-F238E27FC236}">
                  <a16:creationId xmlns:a16="http://schemas.microsoft.com/office/drawing/2014/main" id="{2969DE54-0EB2-8128-C8DB-D7DF43F666B8}"/>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pic>
        <p:nvPicPr>
          <p:cNvPr id="3" name="Picture 2">
            <a:extLst>
              <a:ext uri="{FF2B5EF4-FFF2-40B4-BE49-F238E27FC236}">
                <a16:creationId xmlns:a16="http://schemas.microsoft.com/office/drawing/2014/main" id="{7541F7CA-153A-AF95-4DC4-0DEB598CF802}"/>
              </a:ext>
            </a:extLst>
          </p:cNvPr>
          <p:cNvPicPr>
            <a:picLocks noChangeAspect="1"/>
          </p:cNvPicPr>
          <p:nvPr/>
        </p:nvPicPr>
        <p:blipFill>
          <a:blip r:embed="rId4"/>
          <a:stretch>
            <a:fillRect/>
          </a:stretch>
        </p:blipFill>
        <p:spPr>
          <a:xfrm>
            <a:off x="10243660" y="3543300"/>
            <a:ext cx="7897798" cy="3409857"/>
          </a:xfrm>
          <a:prstGeom prst="rect">
            <a:avLst/>
          </a:prstGeom>
        </p:spPr>
      </p:pic>
      <p:sp>
        <p:nvSpPr>
          <p:cNvPr id="2" name="Freeform 2">
            <a:extLst>
              <a:ext uri="{FF2B5EF4-FFF2-40B4-BE49-F238E27FC236}">
                <a16:creationId xmlns:a16="http://schemas.microsoft.com/office/drawing/2014/main" id="{107C01FA-B0E2-E2BD-61FF-2F8E95342C54}"/>
              </a:ext>
            </a:extLst>
          </p:cNvPr>
          <p:cNvSpPr/>
          <p:nvPr/>
        </p:nvSpPr>
        <p:spPr>
          <a:xfrm>
            <a:off x="146542" y="3009900"/>
            <a:ext cx="9775593" cy="4818143"/>
          </a:xfrm>
          <a:custGeom>
            <a:avLst/>
            <a:gdLst/>
            <a:ahLst/>
            <a:cxnLst/>
            <a:rect l="l" t="t" r="r" b="b"/>
            <a:pathLst>
              <a:path w="14052280" h="7627672">
                <a:moveTo>
                  <a:pt x="0" y="0"/>
                </a:moveTo>
                <a:lnTo>
                  <a:pt x="14052280" y="0"/>
                </a:lnTo>
                <a:lnTo>
                  <a:pt x="14052280" y="7627672"/>
                </a:lnTo>
                <a:lnTo>
                  <a:pt x="0" y="7627672"/>
                </a:lnTo>
                <a:lnTo>
                  <a:pt x="0" y="0"/>
                </a:lnTo>
                <a:close/>
              </a:path>
            </a:pathLst>
          </a:custGeom>
          <a:blipFill>
            <a:blip r:embed="rId5"/>
            <a:stretch>
              <a:fillRect/>
            </a:stretch>
          </a:blipFill>
        </p:spPr>
        <p:txBody>
          <a:bodyPr/>
          <a:lstStyle/>
          <a:p>
            <a:endParaRPr lang="en-US">
              <a:latin typeface="Atkinson Hyperlegible" pitchFamily="2" charset="0"/>
            </a:endParaRPr>
          </a:p>
        </p:txBody>
      </p:sp>
    </p:spTree>
    <p:extLst>
      <p:ext uri="{BB962C8B-B14F-4D97-AF65-F5344CB8AC3E}">
        <p14:creationId xmlns:p14="http://schemas.microsoft.com/office/powerpoint/2010/main" val="3287160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4B9CA49-31F8-8798-8169-5FD9D9AC4F12}"/>
              </a:ext>
            </a:extLst>
          </p:cNvPr>
          <p:cNvPicPr>
            <a:picLocks noChangeAspect="1"/>
          </p:cNvPicPr>
          <p:nvPr/>
        </p:nvPicPr>
        <p:blipFill>
          <a:blip r:embed="rId2"/>
          <a:stretch>
            <a:fillRect/>
          </a:stretch>
        </p:blipFill>
        <p:spPr>
          <a:xfrm>
            <a:off x="609600" y="1752600"/>
            <a:ext cx="11049000" cy="7810500"/>
          </a:xfrm>
          <a:prstGeom prst="rect">
            <a:avLst/>
          </a:prstGeom>
        </p:spPr>
      </p:pic>
      <p:sp>
        <p:nvSpPr>
          <p:cNvPr id="8" name="Content Placeholder 2">
            <a:extLst>
              <a:ext uri="{FF2B5EF4-FFF2-40B4-BE49-F238E27FC236}">
                <a16:creationId xmlns:a16="http://schemas.microsoft.com/office/drawing/2014/main" id="{A5B01377-F6B1-0468-9137-560A807D3979}"/>
              </a:ext>
            </a:extLst>
          </p:cNvPr>
          <p:cNvSpPr>
            <a:spLocks noGrp="1"/>
          </p:cNvSpPr>
          <p:nvPr>
            <p:ph idx="1"/>
          </p:nvPr>
        </p:nvSpPr>
        <p:spPr>
          <a:xfrm>
            <a:off x="12164140" y="1993404"/>
            <a:ext cx="5272265" cy="5953176"/>
          </a:xfrm>
        </p:spPr>
        <p:txBody>
          <a:bodyPr>
            <a:normAutofit/>
          </a:bodyPr>
          <a:lstStyle/>
          <a:p>
            <a:r>
              <a:rPr lang="en-US" sz="3000" dirty="0">
                <a:latin typeface="Atkinson Hyperlegible" pitchFamily="2" charset="0"/>
              </a:rPr>
              <a:t>WHONET Standard reports</a:t>
            </a:r>
          </a:p>
          <a:p>
            <a:pPr lvl="1"/>
            <a:r>
              <a:rPr lang="en-US" sz="2600" dirty="0">
                <a:latin typeface="Atkinson Hyperlegible" pitchFamily="2" charset="0"/>
              </a:rPr>
              <a:t>Screen, Excel, Word, and PDF</a:t>
            </a:r>
          </a:p>
          <a:p>
            <a:r>
              <a:rPr lang="en-US" sz="3000" dirty="0">
                <a:latin typeface="Atkinson Hyperlegible" pitchFamily="2" charset="0"/>
              </a:rPr>
              <a:t>User-defined reports</a:t>
            </a:r>
          </a:p>
          <a:p>
            <a:pPr lvl="1"/>
            <a:r>
              <a:rPr lang="en-US" sz="2600" dirty="0">
                <a:latin typeface="Atkinson Hyperlegible" pitchFamily="2" charset="0"/>
              </a:rPr>
              <a:t>Screen and Excel</a:t>
            </a:r>
          </a:p>
          <a:p>
            <a:r>
              <a:rPr lang="en-US" sz="3000" dirty="0">
                <a:latin typeface="Atkinson Hyperlegible" pitchFamily="2" charset="0"/>
              </a:rPr>
              <a:t>DHIS2 </a:t>
            </a:r>
          </a:p>
          <a:p>
            <a:pPr lvl="1"/>
            <a:r>
              <a:rPr lang="en-US" sz="2600" dirty="0">
                <a:latin typeface="Atkinson Hyperlegible" pitchFamily="2" charset="0"/>
              </a:rPr>
              <a:t>DHIS2 “Data Set” files</a:t>
            </a:r>
          </a:p>
          <a:p>
            <a:pPr lvl="1"/>
            <a:r>
              <a:rPr lang="en-US" sz="2600" dirty="0">
                <a:latin typeface="Atkinson Hyperlegible" pitchFamily="2" charset="0"/>
              </a:rPr>
              <a:t>DHIS2 “Meta-data” files</a:t>
            </a:r>
          </a:p>
        </p:txBody>
      </p:sp>
      <p:grpSp>
        <p:nvGrpSpPr>
          <p:cNvPr id="3" name="Group 2">
            <a:extLst>
              <a:ext uri="{FF2B5EF4-FFF2-40B4-BE49-F238E27FC236}">
                <a16:creationId xmlns:a16="http://schemas.microsoft.com/office/drawing/2014/main" id="{B2640FCF-5F05-8B93-05F0-A77EBA86CC88}"/>
              </a:ext>
            </a:extLst>
          </p:cNvPr>
          <p:cNvGrpSpPr/>
          <p:nvPr/>
        </p:nvGrpSpPr>
        <p:grpSpPr>
          <a:xfrm>
            <a:off x="146542" y="146542"/>
            <a:ext cx="882158" cy="882158"/>
            <a:chOff x="146542" y="146542"/>
            <a:chExt cx="882158" cy="882158"/>
          </a:xfrm>
        </p:grpSpPr>
        <p:sp>
          <p:nvSpPr>
            <p:cNvPr id="4" name="Freeform 11">
              <a:extLst>
                <a:ext uri="{FF2B5EF4-FFF2-40B4-BE49-F238E27FC236}">
                  <a16:creationId xmlns:a16="http://schemas.microsoft.com/office/drawing/2014/main" id="{6A299797-6C9F-F152-1D90-27F98E26C526}"/>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5" name="TextBox 12">
              <a:extLst>
                <a:ext uri="{FF2B5EF4-FFF2-40B4-BE49-F238E27FC236}">
                  <a16:creationId xmlns:a16="http://schemas.microsoft.com/office/drawing/2014/main" id="{C81BEFB4-14A9-A399-8AEF-6FA0B848A4E1}"/>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6" name="TextBox 2">
            <a:extLst>
              <a:ext uri="{FF2B5EF4-FFF2-40B4-BE49-F238E27FC236}">
                <a16:creationId xmlns:a16="http://schemas.microsoft.com/office/drawing/2014/main" id="{E4A27FD6-ABA0-B9E9-D2B8-F43F25D1979B}"/>
              </a:ext>
            </a:extLst>
          </p:cNvPr>
          <p:cNvSpPr txBox="1"/>
          <p:nvPr/>
        </p:nvSpPr>
        <p:spPr>
          <a:xfrm>
            <a:off x="1568882"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Quick analysis – report types</a:t>
            </a:r>
          </a:p>
        </p:txBody>
      </p:sp>
      <p:sp>
        <p:nvSpPr>
          <p:cNvPr id="2" name="Rectangle: Rounded Corners 1">
            <a:extLst>
              <a:ext uri="{FF2B5EF4-FFF2-40B4-BE49-F238E27FC236}">
                <a16:creationId xmlns:a16="http://schemas.microsoft.com/office/drawing/2014/main" id="{5647D37B-ACF0-D091-BBC2-3AEAA6AA27F9}"/>
              </a:ext>
            </a:extLst>
          </p:cNvPr>
          <p:cNvSpPr/>
          <p:nvPr/>
        </p:nvSpPr>
        <p:spPr>
          <a:xfrm>
            <a:off x="533400" y="2755900"/>
            <a:ext cx="3920195"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1787914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06A6854-15E2-CCCA-0443-584BB743E4A1}"/>
              </a:ext>
            </a:extLst>
          </p:cNvPr>
          <p:cNvPicPr>
            <a:picLocks noChangeAspect="1"/>
          </p:cNvPicPr>
          <p:nvPr/>
        </p:nvPicPr>
        <p:blipFill>
          <a:blip r:embed="rId2"/>
          <a:stretch>
            <a:fillRect/>
          </a:stretch>
        </p:blipFill>
        <p:spPr>
          <a:xfrm>
            <a:off x="609600" y="1752600"/>
            <a:ext cx="11049000" cy="7810500"/>
          </a:xfrm>
          <a:prstGeom prst="rect">
            <a:avLst/>
          </a:prstGeom>
        </p:spPr>
      </p:pic>
      <p:sp>
        <p:nvSpPr>
          <p:cNvPr id="8" name="Content Placeholder 2">
            <a:extLst>
              <a:ext uri="{FF2B5EF4-FFF2-40B4-BE49-F238E27FC236}">
                <a16:creationId xmlns:a16="http://schemas.microsoft.com/office/drawing/2014/main" id="{A5B01377-F6B1-0468-9137-560A807D3979}"/>
              </a:ext>
            </a:extLst>
          </p:cNvPr>
          <p:cNvSpPr>
            <a:spLocks noGrp="1"/>
          </p:cNvSpPr>
          <p:nvPr>
            <p:ph idx="1"/>
          </p:nvPr>
        </p:nvSpPr>
        <p:spPr>
          <a:xfrm>
            <a:off x="12164140" y="1993404"/>
            <a:ext cx="5272265" cy="5953176"/>
          </a:xfrm>
        </p:spPr>
        <p:txBody>
          <a:bodyPr>
            <a:normAutofit/>
          </a:bodyPr>
          <a:lstStyle/>
          <a:p>
            <a:r>
              <a:rPr lang="en-US" sz="3000" dirty="0">
                <a:latin typeface="Atkinson Hyperlegible" pitchFamily="2" charset="0"/>
              </a:rPr>
              <a:t>Choose a report</a:t>
            </a:r>
          </a:p>
          <a:p>
            <a:r>
              <a:rPr lang="en-US" sz="3000" dirty="0">
                <a:latin typeface="Atkinson Hyperlegible" pitchFamily="2" charset="0"/>
              </a:rPr>
              <a:t>Choose a data file or many data files</a:t>
            </a:r>
          </a:p>
          <a:p>
            <a:r>
              <a:rPr lang="en-US" sz="3000" dirty="0">
                <a:latin typeface="Atkinson Hyperlegible" pitchFamily="2" charset="0"/>
              </a:rPr>
              <a:t>Choose the output destination</a:t>
            </a:r>
          </a:p>
          <a:p>
            <a:pPr lvl="1"/>
            <a:r>
              <a:rPr lang="en-US" sz="2200" dirty="0">
                <a:latin typeface="Atkinson Hyperlegible" pitchFamily="2" charset="0"/>
              </a:rPr>
              <a:t>Screen, Excel, Word, or PDF</a:t>
            </a:r>
          </a:p>
          <a:p>
            <a:pPr lvl="1"/>
            <a:r>
              <a:rPr lang="en-US" sz="2200" dirty="0">
                <a:latin typeface="Atkinson Hyperlegible" pitchFamily="2" charset="0"/>
              </a:rPr>
              <a:t>The valid choices will depend on which report you select</a:t>
            </a:r>
          </a:p>
        </p:txBody>
      </p:sp>
      <p:grpSp>
        <p:nvGrpSpPr>
          <p:cNvPr id="3" name="Group 2">
            <a:extLst>
              <a:ext uri="{FF2B5EF4-FFF2-40B4-BE49-F238E27FC236}">
                <a16:creationId xmlns:a16="http://schemas.microsoft.com/office/drawing/2014/main" id="{B2640FCF-5F05-8B93-05F0-A77EBA86CC88}"/>
              </a:ext>
            </a:extLst>
          </p:cNvPr>
          <p:cNvGrpSpPr/>
          <p:nvPr/>
        </p:nvGrpSpPr>
        <p:grpSpPr>
          <a:xfrm>
            <a:off x="146542" y="146542"/>
            <a:ext cx="882158" cy="882158"/>
            <a:chOff x="146542" y="146542"/>
            <a:chExt cx="882158" cy="882158"/>
          </a:xfrm>
        </p:grpSpPr>
        <p:sp>
          <p:nvSpPr>
            <p:cNvPr id="4" name="Freeform 11">
              <a:extLst>
                <a:ext uri="{FF2B5EF4-FFF2-40B4-BE49-F238E27FC236}">
                  <a16:creationId xmlns:a16="http://schemas.microsoft.com/office/drawing/2014/main" id="{6A299797-6C9F-F152-1D90-27F98E26C526}"/>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5" name="TextBox 12">
              <a:extLst>
                <a:ext uri="{FF2B5EF4-FFF2-40B4-BE49-F238E27FC236}">
                  <a16:creationId xmlns:a16="http://schemas.microsoft.com/office/drawing/2014/main" id="{C81BEFB4-14A9-A399-8AEF-6FA0B848A4E1}"/>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6" name="TextBox 2">
            <a:extLst>
              <a:ext uri="{FF2B5EF4-FFF2-40B4-BE49-F238E27FC236}">
                <a16:creationId xmlns:a16="http://schemas.microsoft.com/office/drawing/2014/main" id="{E4A27FD6-ABA0-B9E9-D2B8-F43F25D1979B}"/>
              </a:ext>
            </a:extLst>
          </p:cNvPr>
          <p:cNvSpPr txBox="1"/>
          <p:nvPr/>
        </p:nvSpPr>
        <p:spPr>
          <a:xfrm>
            <a:off x="1606982" y="22717"/>
            <a:ext cx="16572576" cy="1101712"/>
          </a:xfrm>
          <a:prstGeom prst="rect">
            <a:avLst/>
          </a:prstGeom>
        </p:spPr>
        <p:txBody>
          <a:bodyPr wrap="square" lIns="0" tIns="0" rIns="0" bIns="0" rtlCol="0" anchor="t">
            <a:spAutoFit/>
          </a:bodyPr>
          <a:lstStyle/>
          <a:p>
            <a:pPr algn="l">
              <a:lnSpc>
                <a:spcPts val="8959"/>
              </a:lnSpc>
            </a:pPr>
            <a:r>
              <a:rPr lang="en-US" sz="6399" spc="-12" dirty="0">
                <a:solidFill>
                  <a:srgbClr val="0B3A7F"/>
                </a:solidFill>
                <a:latin typeface="Atkinson Hyperlegible" pitchFamily="2" charset="0"/>
              </a:rPr>
              <a:t>Quick analysis parameters</a:t>
            </a:r>
          </a:p>
        </p:txBody>
      </p:sp>
      <p:sp>
        <p:nvSpPr>
          <p:cNvPr id="9" name="Rectangle: Rounded Corners 8">
            <a:extLst>
              <a:ext uri="{FF2B5EF4-FFF2-40B4-BE49-F238E27FC236}">
                <a16:creationId xmlns:a16="http://schemas.microsoft.com/office/drawing/2014/main" id="{118041A1-D3B1-C619-55EE-B23ADA7DCA5F}"/>
              </a:ext>
            </a:extLst>
          </p:cNvPr>
          <p:cNvSpPr/>
          <p:nvPr/>
        </p:nvSpPr>
        <p:spPr>
          <a:xfrm>
            <a:off x="685800" y="6915499"/>
            <a:ext cx="2212848"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3" name="Rectangle: Rounded Corners 12">
            <a:extLst>
              <a:ext uri="{FF2B5EF4-FFF2-40B4-BE49-F238E27FC236}">
                <a16:creationId xmlns:a16="http://schemas.microsoft.com/office/drawing/2014/main" id="{59E7B282-98A0-92CA-B568-24D0B18491FF}"/>
              </a:ext>
            </a:extLst>
          </p:cNvPr>
          <p:cNvSpPr/>
          <p:nvPr/>
        </p:nvSpPr>
        <p:spPr>
          <a:xfrm>
            <a:off x="827654" y="3848100"/>
            <a:ext cx="2677546"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14" name="Rectangle: Rounded Corners 13">
            <a:extLst>
              <a:ext uri="{FF2B5EF4-FFF2-40B4-BE49-F238E27FC236}">
                <a16:creationId xmlns:a16="http://schemas.microsoft.com/office/drawing/2014/main" id="{19A6F2ED-EACF-2F7B-9811-340AB9A6CCF4}"/>
              </a:ext>
            </a:extLst>
          </p:cNvPr>
          <p:cNvSpPr/>
          <p:nvPr/>
        </p:nvSpPr>
        <p:spPr>
          <a:xfrm>
            <a:off x="4561454" y="6890099"/>
            <a:ext cx="2677546" cy="437801"/>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Tree>
    <p:extLst>
      <p:ext uri="{BB962C8B-B14F-4D97-AF65-F5344CB8AC3E}">
        <p14:creationId xmlns:p14="http://schemas.microsoft.com/office/powerpoint/2010/main" val="2961974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2B95642-F78C-9997-2287-D6DA9B0C6C6E}"/>
              </a:ext>
            </a:extLst>
          </p:cNvPr>
          <p:cNvPicPr>
            <a:picLocks noChangeAspect="1"/>
          </p:cNvPicPr>
          <p:nvPr/>
        </p:nvPicPr>
        <p:blipFill>
          <a:blip r:embed="rId2"/>
          <a:stretch>
            <a:fillRect/>
          </a:stretch>
        </p:blipFill>
        <p:spPr>
          <a:xfrm>
            <a:off x="1395560" y="1831034"/>
            <a:ext cx="11301413" cy="6310555"/>
          </a:xfrm>
          <a:prstGeom prst="rect">
            <a:avLst/>
          </a:prstGeom>
        </p:spPr>
      </p:pic>
      <p:sp>
        <p:nvSpPr>
          <p:cNvPr id="14" name="TextBox 14"/>
          <p:cNvSpPr txBox="1"/>
          <p:nvPr/>
        </p:nvSpPr>
        <p:spPr>
          <a:xfrm>
            <a:off x="1298156" y="-382664"/>
            <a:ext cx="15542044" cy="1454791"/>
          </a:xfrm>
          <a:prstGeom prst="rect">
            <a:avLst/>
          </a:prstGeom>
        </p:spPr>
        <p:txBody>
          <a:bodyPr wrap="square" lIns="0" tIns="0" rIns="0" bIns="0" rtlCol="0" anchor="t">
            <a:spAutoFit/>
          </a:bodyPr>
          <a:lstStyle/>
          <a:p>
            <a:pPr>
              <a:lnSpc>
                <a:spcPts val="12799"/>
              </a:lnSpc>
              <a:spcBef>
                <a:spcPct val="0"/>
              </a:spcBef>
            </a:pPr>
            <a:r>
              <a:rPr lang="en-US" sz="6160" spc="-159" dirty="0">
                <a:solidFill>
                  <a:srgbClr val="0B3A7F"/>
                </a:solidFill>
                <a:latin typeface="Atkinson Hyperlegible" pitchFamily="2" charset="0"/>
              </a:rPr>
              <a:t>Choose the data files</a:t>
            </a:r>
          </a:p>
        </p:txBody>
      </p:sp>
      <p:grpSp>
        <p:nvGrpSpPr>
          <p:cNvPr id="15" name="Group 15"/>
          <p:cNvGrpSpPr/>
          <p:nvPr/>
        </p:nvGrpSpPr>
        <p:grpSpPr>
          <a:xfrm>
            <a:off x="228600" y="2194135"/>
            <a:ext cx="771999" cy="771999"/>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AAD"/>
            </a:solidFill>
          </p:spPr>
          <p:txBody>
            <a:bodyPr/>
            <a:lstStyle/>
            <a:p>
              <a:endParaRPr lang="en-US">
                <a:latin typeface="Atkinson Hyperlegible" pitchFamily="2" charset="0"/>
              </a:endParaRPr>
            </a:p>
          </p:txBody>
        </p:sp>
      </p:grpSp>
      <p:sp>
        <p:nvSpPr>
          <p:cNvPr id="17" name="TextBox 17"/>
          <p:cNvSpPr txBox="1"/>
          <p:nvPr/>
        </p:nvSpPr>
        <p:spPr>
          <a:xfrm>
            <a:off x="341994" y="2177353"/>
            <a:ext cx="545211" cy="681020"/>
          </a:xfrm>
          <a:prstGeom prst="rect">
            <a:avLst/>
          </a:prstGeom>
        </p:spPr>
        <p:txBody>
          <a:bodyPr lIns="0" tIns="0" rIns="0" bIns="0" rtlCol="0" anchor="t">
            <a:spAutoFit/>
          </a:bodyPr>
          <a:lstStyle/>
          <a:p>
            <a:pPr marL="0" lvl="1" indent="0" algn="ctr">
              <a:lnSpc>
                <a:spcPts val="5652"/>
              </a:lnSpc>
              <a:spcBef>
                <a:spcPct val="0"/>
              </a:spcBef>
            </a:pPr>
            <a:r>
              <a:rPr lang="en-US" sz="3600" spc="-89" dirty="0">
                <a:solidFill>
                  <a:srgbClr val="FFFFFF"/>
                </a:solidFill>
                <a:latin typeface="Atkinson Hyperlegible" pitchFamily="2" charset="0"/>
              </a:rPr>
              <a:t>B</a:t>
            </a:r>
          </a:p>
        </p:txBody>
      </p:sp>
      <p:grpSp>
        <p:nvGrpSpPr>
          <p:cNvPr id="4" name="Group 3">
            <a:extLst>
              <a:ext uri="{FF2B5EF4-FFF2-40B4-BE49-F238E27FC236}">
                <a16:creationId xmlns:a16="http://schemas.microsoft.com/office/drawing/2014/main" id="{CBCD916D-9B13-2CEA-ED8E-30E7FB775809}"/>
              </a:ext>
            </a:extLst>
          </p:cNvPr>
          <p:cNvGrpSpPr/>
          <p:nvPr/>
        </p:nvGrpSpPr>
        <p:grpSpPr>
          <a:xfrm>
            <a:off x="146542" y="146542"/>
            <a:ext cx="882158" cy="882158"/>
            <a:chOff x="146542" y="146542"/>
            <a:chExt cx="882158" cy="882158"/>
          </a:xfrm>
        </p:grpSpPr>
        <p:sp>
          <p:nvSpPr>
            <p:cNvPr id="5" name="Freeform 11">
              <a:extLst>
                <a:ext uri="{FF2B5EF4-FFF2-40B4-BE49-F238E27FC236}">
                  <a16:creationId xmlns:a16="http://schemas.microsoft.com/office/drawing/2014/main" id="{F5D1C700-D487-942B-53FA-7459F87FC97A}"/>
                </a:ext>
              </a:extLst>
            </p:cNvPr>
            <p:cNvSpPr/>
            <p:nvPr/>
          </p:nvSpPr>
          <p:spPr>
            <a:xfrm>
              <a:off x="146542" y="146542"/>
              <a:ext cx="882158" cy="882158"/>
            </a:xfrm>
            <a:custGeom>
              <a:avLst/>
              <a:gdLst/>
              <a:ahLst/>
              <a:cxnLst/>
              <a:rect l="l" t="t" r="r" b="b"/>
              <a:pathLst>
                <a:path w="882158" h="882158">
                  <a:moveTo>
                    <a:pt x="0" y="0"/>
                  </a:moveTo>
                  <a:lnTo>
                    <a:pt x="882158" y="0"/>
                  </a:lnTo>
                  <a:lnTo>
                    <a:pt x="882158" y="882158"/>
                  </a:lnTo>
                  <a:lnTo>
                    <a:pt x="0" y="8821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tkinson Hyperlegible" pitchFamily="2" charset="0"/>
              </a:endParaRPr>
            </a:p>
          </p:txBody>
        </p:sp>
        <p:sp>
          <p:nvSpPr>
            <p:cNvPr id="6" name="TextBox 12">
              <a:extLst>
                <a:ext uri="{FF2B5EF4-FFF2-40B4-BE49-F238E27FC236}">
                  <a16:creationId xmlns:a16="http://schemas.microsoft.com/office/drawing/2014/main" id="{5AD67CA0-DD0B-69E1-2AF3-8B41E5636589}"/>
                </a:ext>
              </a:extLst>
            </p:cNvPr>
            <p:cNvSpPr txBox="1"/>
            <p:nvPr/>
          </p:nvSpPr>
          <p:spPr>
            <a:xfrm>
              <a:off x="435569" y="187390"/>
              <a:ext cx="304076" cy="709553"/>
            </a:xfrm>
            <a:prstGeom prst="rect">
              <a:avLst/>
            </a:prstGeom>
          </p:spPr>
          <p:txBody>
            <a:bodyPr wrap="square" lIns="0" tIns="0" rIns="0" bIns="0" rtlCol="0" anchor="t">
              <a:spAutoFit/>
            </a:bodyPr>
            <a:lstStyle/>
            <a:p>
              <a:pPr algn="l">
                <a:lnSpc>
                  <a:spcPts val="5759"/>
                </a:lnSpc>
              </a:pPr>
              <a:r>
                <a:rPr lang="en-US" sz="4113" spc="-8" dirty="0">
                  <a:solidFill>
                    <a:srgbClr val="FFFFFF"/>
                  </a:solidFill>
                  <a:latin typeface="Atkinson Hyperlegible" pitchFamily="2" charset="0"/>
                </a:rPr>
                <a:t>6</a:t>
              </a:r>
            </a:p>
          </p:txBody>
        </p:sp>
      </p:grpSp>
      <p:sp>
        <p:nvSpPr>
          <p:cNvPr id="2" name="Rectangle: Rounded Corners 1">
            <a:extLst>
              <a:ext uri="{FF2B5EF4-FFF2-40B4-BE49-F238E27FC236}">
                <a16:creationId xmlns:a16="http://schemas.microsoft.com/office/drawing/2014/main" id="{E16FBECA-6C74-71A1-A170-E296E187C9F1}"/>
              </a:ext>
            </a:extLst>
          </p:cNvPr>
          <p:cNvSpPr/>
          <p:nvPr/>
        </p:nvSpPr>
        <p:spPr>
          <a:xfrm>
            <a:off x="4831785" y="2141805"/>
            <a:ext cx="4312215" cy="1249095"/>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3" name="Rectangle: Rounded Corners 2">
            <a:extLst>
              <a:ext uri="{FF2B5EF4-FFF2-40B4-BE49-F238E27FC236}">
                <a16:creationId xmlns:a16="http://schemas.microsoft.com/office/drawing/2014/main" id="{6E1A7B84-497A-17F9-E6A7-FE1F8BF08535}"/>
              </a:ext>
            </a:extLst>
          </p:cNvPr>
          <p:cNvSpPr/>
          <p:nvPr/>
        </p:nvSpPr>
        <p:spPr>
          <a:xfrm>
            <a:off x="9448800" y="2556444"/>
            <a:ext cx="2212848" cy="582713"/>
          </a:xfrm>
          <a:prstGeom prst="roundRect">
            <a:avLst/>
          </a:prstGeom>
          <a:noFill/>
          <a:ln w="1016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0"/>
            </a:endParaRPr>
          </a:p>
        </p:txBody>
      </p:sp>
      <p:sp>
        <p:nvSpPr>
          <p:cNvPr id="7" name="Content Placeholder 2">
            <a:extLst>
              <a:ext uri="{FF2B5EF4-FFF2-40B4-BE49-F238E27FC236}">
                <a16:creationId xmlns:a16="http://schemas.microsoft.com/office/drawing/2014/main" id="{994110AF-45BF-CFA9-9059-84854BECBD47}"/>
              </a:ext>
            </a:extLst>
          </p:cNvPr>
          <p:cNvSpPr txBox="1">
            <a:spLocks/>
          </p:cNvSpPr>
          <p:nvPr/>
        </p:nvSpPr>
        <p:spPr>
          <a:xfrm>
            <a:off x="13110995" y="2019300"/>
            <a:ext cx="4719805" cy="595317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latin typeface="Atkinson Hyperlegible" pitchFamily="2" charset="0"/>
              </a:rPr>
              <a:t>Choose one or more data files</a:t>
            </a:r>
          </a:p>
          <a:p>
            <a:r>
              <a:rPr lang="en-US" sz="3000" dirty="0">
                <a:latin typeface="Atkinson Hyperlegible" pitchFamily="2" charset="0"/>
              </a:rPr>
              <a:t>The data files can be from one laboratory or from many laboratories</a:t>
            </a:r>
            <a:endParaRPr lang="en-US" sz="2200" dirty="0">
              <a:latin typeface="Atkinson Hyperlegible" pitchFamily="2" charset="0"/>
            </a:endParaRPr>
          </a:p>
        </p:txBody>
      </p:sp>
    </p:spTree>
    <p:extLst>
      <p:ext uri="{BB962C8B-B14F-4D97-AF65-F5344CB8AC3E}">
        <p14:creationId xmlns:p14="http://schemas.microsoft.com/office/powerpoint/2010/main" val="624551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TotalTime>
  <Words>2699</Words>
  <Application>Microsoft Macintosh PowerPoint</Application>
  <PresentationFormat>Custom</PresentationFormat>
  <Paragraphs>422</Paragraphs>
  <Slides>56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Calibri</vt:lpstr>
      <vt:lpstr>Atkinson Hyperlegible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 Data analysis -  Interactive analysis with WHONET, Part 2</dc:title>
  <dc:creator>John Stelling</dc:creator>
  <cp:lastModifiedBy>malinea@student.ubc.ca</cp:lastModifiedBy>
  <cp:revision>41</cp:revision>
  <dcterms:created xsi:type="dcterms:W3CDTF">2006-08-16T00:00:00Z</dcterms:created>
  <dcterms:modified xsi:type="dcterms:W3CDTF">2024-06-11T22:04:52Z</dcterms:modified>
  <dc:identifier>DAFWvOlRt7o</dc:identifier>
</cp:coreProperties>
</file>